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8" r:id="rId2"/>
    <p:sldId id="277" r:id="rId3"/>
    <p:sldId id="257" r:id="rId4"/>
    <p:sldId id="258" r:id="rId5"/>
    <p:sldId id="259" r:id="rId6"/>
    <p:sldId id="260" r:id="rId7"/>
    <p:sldId id="262" r:id="rId8"/>
    <p:sldId id="261" r:id="rId9"/>
    <p:sldId id="263" r:id="rId10"/>
    <p:sldId id="264" r:id="rId11"/>
    <p:sldId id="265" r:id="rId12"/>
    <p:sldId id="267" r:id="rId13"/>
    <p:sldId id="268" r:id="rId14"/>
    <p:sldId id="270" r:id="rId15"/>
    <p:sldId id="272" r:id="rId16"/>
    <p:sldId id="280" r:id="rId17"/>
    <p:sldId id="276" r:id="rId18"/>
  </p:sldIdLst>
  <p:sldSz cx="9144000" cy="6858000" type="screen4x3"/>
  <p:notesSz cx="6858000" cy="9144000"/>
  <p:defaultTextStyle>
    <a:defPPr>
      <a:defRPr lang="en-US"/>
    </a:defPPr>
    <a:lvl1pPr algn="l" rtl="0" fontAlgn="base">
      <a:spcBef>
        <a:spcPct val="0"/>
      </a:spcBef>
      <a:spcAft>
        <a:spcPct val="0"/>
      </a:spcAft>
      <a:defRPr sz="2400" i="1"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i="1"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i="1"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i="1"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i="1" kern="1200">
        <a:solidFill>
          <a:schemeClr val="tx1"/>
        </a:solidFill>
        <a:latin typeface="Times New Roman" panose="02020603050405020304" pitchFamily="18" charset="0"/>
        <a:ea typeface="+mn-ea"/>
        <a:cs typeface="+mn-cs"/>
      </a:defRPr>
    </a:lvl5pPr>
    <a:lvl6pPr marL="2286000" algn="l" defTabSz="914400" rtl="0" eaLnBrk="1" latinLnBrk="0" hangingPunct="1">
      <a:defRPr sz="2400" i="1" kern="1200">
        <a:solidFill>
          <a:schemeClr val="tx1"/>
        </a:solidFill>
        <a:latin typeface="Times New Roman" panose="02020603050405020304" pitchFamily="18" charset="0"/>
        <a:ea typeface="+mn-ea"/>
        <a:cs typeface="+mn-cs"/>
      </a:defRPr>
    </a:lvl6pPr>
    <a:lvl7pPr marL="2743200" algn="l" defTabSz="914400" rtl="0" eaLnBrk="1" latinLnBrk="0" hangingPunct="1">
      <a:defRPr sz="2400" i="1" kern="1200">
        <a:solidFill>
          <a:schemeClr val="tx1"/>
        </a:solidFill>
        <a:latin typeface="Times New Roman" panose="02020603050405020304" pitchFamily="18" charset="0"/>
        <a:ea typeface="+mn-ea"/>
        <a:cs typeface="+mn-cs"/>
      </a:defRPr>
    </a:lvl7pPr>
    <a:lvl8pPr marL="3200400" algn="l" defTabSz="914400" rtl="0" eaLnBrk="1" latinLnBrk="0" hangingPunct="1">
      <a:defRPr sz="2400" i="1" kern="1200">
        <a:solidFill>
          <a:schemeClr val="tx1"/>
        </a:solidFill>
        <a:latin typeface="Times New Roman" panose="02020603050405020304" pitchFamily="18" charset="0"/>
        <a:ea typeface="+mn-ea"/>
        <a:cs typeface="+mn-cs"/>
      </a:defRPr>
    </a:lvl8pPr>
    <a:lvl9pPr marL="3657600" algn="l" defTabSz="914400" rtl="0" eaLnBrk="1" latinLnBrk="0" hangingPunct="1">
      <a:defRPr sz="2400" i="1"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66"/>
    <a:srgbClr val="00CC00"/>
    <a:srgbClr val="000099"/>
    <a:srgbClr val="008000"/>
    <a:srgbClr val="006600"/>
    <a:srgbClr val="800080"/>
    <a:srgbClr val="FF0000"/>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53" autoAdjust="0"/>
    <p:restoredTop sz="94803" autoAdjust="0"/>
  </p:normalViewPr>
  <p:slideViewPr>
    <p:cSldViewPr>
      <p:cViewPr varScale="1">
        <p:scale>
          <a:sx n="70" d="100"/>
          <a:sy n="70" d="100"/>
        </p:scale>
        <p:origin x="141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4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4.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DD1D076-EFDC-4BC0-BFB9-B6D1A05DC146}" type="slidenum">
              <a:rPr lang="en-US"/>
              <a:pPr/>
              <a:t>‹#›</a:t>
            </a:fld>
            <a:endParaRPr lang="en-US"/>
          </a:p>
        </p:txBody>
      </p:sp>
    </p:spTree>
    <p:extLst>
      <p:ext uri="{BB962C8B-B14F-4D97-AF65-F5344CB8AC3E}">
        <p14:creationId xmlns:p14="http://schemas.microsoft.com/office/powerpoint/2010/main" val="32540314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F7BF6798-E5CF-4606-A364-EDFAE3425031}" type="slidenum">
              <a:rPr lang="en-US"/>
              <a:pPr/>
              <a:t>‹#›</a:t>
            </a:fld>
            <a:endParaRPr lang="en-US"/>
          </a:p>
        </p:txBody>
      </p:sp>
    </p:spTree>
    <p:extLst>
      <p:ext uri="{BB962C8B-B14F-4D97-AF65-F5344CB8AC3E}">
        <p14:creationId xmlns:p14="http://schemas.microsoft.com/office/powerpoint/2010/main" val="3693955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282C606-683A-49E5-8497-DC7988AB4371}" type="slidenum">
              <a:rPr lang="en-US"/>
              <a:pPr/>
              <a:t>‹#›</a:t>
            </a:fld>
            <a:endParaRPr lang="en-US"/>
          </a:p>
        </p:txBody>
      </p:sp>
    </p:spTree>
    <p:extLst>
      <p:ext uri="{BB962C8B-B14F-4D97-AF65-F5344CB8AC3E}">
        <p14:creationId xmlns:p14="http://schemas.microsoft.com/office/powerpoint/2010/main" val="3320264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D79FACCD-4214-4B10-B1BF-49C57B504146}" type="slidenum">
              <a:rPr lang="en-US"/>
              <a:pPr/>
              <a:t>‹#›</a:t>
            </a:fld>
            <a:endParaRPr lang="en-US"/>
          </a:p>
        </p:txBody>
      </p:sp>
    </p:spTree>
    <p:extLst>
      <p:ext uri="{BB962C8B-B14F-4D97-AF65-F5344CB8AC3E}">
        <p14:creationId xmlns:p14="http://schemas.microsoft.com/office/powerpoint/2010/main" val="3962173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868498D6-B494-4F26-B219-6B7942927906}" type="slidenum">
              <a:rPr lang="en-US"/>
              <a:pPr/>
              <a:t>‹#›</a:t>
            </a:fld>
            <a:endParaRPr lang="en-US"/>
          </a:p>
        </p:txBody>
      </p:sp>
    </p:spTree>
    <p:extLst>
      <p:ext uri="{BB962C8B-B14F-4D97-AF65-F5344CB8AC3E}">
        <p14:creationId xmlns:p14="http://schemas.microsoft.com/office/powerpoint/2010/main" val="2219531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2E5B3F4B-FA2B-4F50-B1ED-CFD51148FA90}" type="slidenum">
              <a:rPr lang="en-US"/>
              <a:pPr/>
              <a:t>‹#›</a:t>
            </a:fld>
            <a:endParaRPr lang="en-US"/>
          </a:p>
        </p:txBody>
      </p:sp>
    </p:spTree>
    <p:extLst>
      <p:ext uri="{BB962C8B-B14F-4D97-AF65-F5344CB8AC3E}">
        <p14:creationId xmlns:p14="http://schemas.microsoft.com/office/powerpoint/2010/main" val="3651808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A802321D-2F8A-407B-98DC-E0D692B729D1}" type="slidenum">
              <a:rPr lang="en-US"/>
              <a:pPr/>
              <a:t>‹#›</a:t>
            </a:fld>
            <a:endParaRPr lang="en-US"/>
          </a:p>
        </p:txBody>
      </p:sp>
    </p:spTree>
    <p:extLst>
      <p:ext uri="{BB962C8B-B14F-4D97-AF65-F5344CB8AC3E}">
        <p14:creationId xmlns:p14="http://schemas.microsoft.com/office/powerpoint/2010/main" val="4210941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C1E18ED-BBC4-483D-9032-B9E79F2FCD26}" type="slidenum">
              <a:rPr lang="en-US"/>
              <a:pPr/>
              <a:t>‹#›</a:t>
            </a:fld>
            <a:endParaRPr lang="en-US"/>
          </a:p>
        </p:txBody>
      </p:sp>
    </p:spTree>
    <p:extLst>
      <p:ext uri="{BB962C8B-B14F-4D97-AF65-F5344CB8AC3E}">
        <p14:creationId xmlns:p14="http://schemas.microsoft.com/office/powerpoint/2010/main" val="3873228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F3151E6A-EDFE-433B-A25F-667CBA9AC352}" type="slidenum">
              <a:rPr lang="en-US"/>
              <a:pPr/>
              <a:t>‹#›</a:t>
            </a:fld>
            <a:endParaRPr lang="en-US"/>
          </a:p>
        </p:txBody>
      </p:sp>
    </p:spTree>
    <p:extLst>
      <p:ext uri="{BB962C8B-B14F-4D97-AF65-F5344CB8AC3E}">
        <p14:creationId xmlns:p14="http://schemas.microsoft.com/office/powerpoint/2010/main" val="1583250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3EA8013-773A-4C7F-8B17-149739349374}" type="slidenum">
              <a:rPr lang="en-US"/>
              <a:pPr/>
              <a:t>‹#›</a:t>
            </a:fld>
            <a:endParaRPr lang="en-US"/>
          </a:p>
        </p:txBody>
      </p:sp>
    </p:spTree>
    <p:extLst>
      <p:ext uri="{BB962C8B-B14F-4D97-AF65-F5344CB8AC3E}">
        <p14:creationId xmlns:p14="http://schemas.microsoft.com/office/powerpoint/2010/main" val="4226124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A9ACFC93-CD23-418C-A4BD-356D71CC64DA}" type="slidenum">
              <a:rPr lang="en-US"/>
              <a:pPr/>
              <a:t>‹#›</a:t>
            </a:fld>
            <a:endParaRPr lang="en-US"/>
          </a:p>
        </p:txBody>
      </p:sp>
    </p:spTree>
    <p:extLst>
      <p:ext uri="{BB962C8B-B14F-4D97-AF65-F5344CB8AC3E}">
        <p14:creationId xmlns:p14="http://schemas.microsoft.com/office/powerpoint/2010/main" val="8755839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t="-6000" b="-6000"/>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i="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i="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i="0"/>
            </a:lvl1pPr>
          </a:lstStyle>
          <a:p>
            <a:fld id="{1667FAC9-F0DE-4A10-9230-EEDBBCAFFD98}"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entury Schoolbook" pitchFamily="18" charset="0"/>
        </a:defRPr>
      </a:lvl2pPr>
      <a:lvl3pPr algn="ctr" rtl="0" eaLnBrk="0" fontAlgn="base" hangingPunct="0">
        <a:spcBef>
          <a:spcPct val="0"/>
        </a:spcBef>
        <a:spcAft>
          <a:spcPct val="0"/>
        </a:spcAft>
        <a:defRPr sz="4400">
          <a:solidFill>
            <a:schemeClr val="tx2"/>
          </a:solidFill>
          <a:latin typeface="Century Schoolbook" pitchFamily="18" charset="0"/>
        </a:defRPr>
      </a:lvl3pPr>
      <a:lvl4pPr algn="ctr" rtl="0" eaLnBrk="0" fontAlgn="base" hangingPunct="0">
        <a:spcBef>
          <a:spcPct val="0"/>
        </a:spcBef>
        <a:spcAft>
          <a:spcPct val="0"/>
        </a:spcAft>
        <a:defRPr sz="4400">
          <a:solidFill>
            <a:schemeClr val="tx2"/>
          </a:solidFill>
          <a:latin typeface="Century Schoolbook" pitchFamily="18" charset="0"/>
        </a:defRPr>
      </a:lvl4pPr>
      <a:lvl5pPr algn="ctr" rtl="0" eaLnBrk="0" fontAlgn="base" hangingPunct="0">
        <a:spcBef>
          <a:spcPct val="0"/>
        </a:spcBef>
        <a:spcAft>
          <a:spcPct val="0"/>
        </a:spcAft>
        <a:defRPr sz="4400">
          <a:solidFill>
            <a:schemeClr val="tx2"/>
          </a:solidFill>
          <a:latin typeface="Century Schoolbook"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jpeg"/><Relationship Id="rId4" Type="http://schemas.openxmlformats.org/officeDocument/2006/relationships/image" Target="../media/image4.wmf"/></Relationships>
</file>

<file path=ppt/slides/_rels/slide11.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oleObject" Target="../embeddings/oleObject2.bin"/><Relationship Id="rId7"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5.wmf"/><Relationship Id="rId5" Type="http://schemas.openxmlformats.org/officeDocument/2006/relationships/oleObject" Target="../embeddings/oleObject3.bin"/><Relationship Id="rId4" Type="http://schemas.openxmlformats.org/officeDocument/2006/relationships/image" Target="../media/image4.wmf"/><Relationship Id="rId9" Type="http://schemas.openxmlformats.org/officeDocument/2006/relationships/image" Target="../media/image7.jpeg"/></Relationships>
</file>

<file path=ppt/slides/_rels/slide12.xml.rels><?xml version="1.0" encoding="UTF-8" standalone="yes"?>
<Relationships xmlns="http://schemas.openxmlformats.org/package/2006/relationships"><Relationship Id="rId8" Type="http://schemas.openxmlformats.org/officeDocument/2006/relationships/image" Target="../media/image9.wmf"/><Relationship Id="rId3" Type="http://schemas.openxmlformats.org/officeDocument/2006/relationships/oleObject" Target="../embeddings/oleObject5.bin"/><Relationship Id="rId7"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8.wmf"/><Relationship Id="rId5" Type="http://schemas.openxmlformats.org/officeDocument/2006/relationships/oleObject" Target="../embeddings/oleObject6.bin"/><Relationship Id="rId4" Type="http://schemas.openxmlformats.org/officeDocument/2006/relationships/image" Target="../media/image4.wmf"/><Relationship Id="rId9" Type="http://schemas.openxmlformats.org/officeDocument/2006/relationships/image" Target="../media/image2.jpeg"/></Relationships>
</file>

<file path=ppt/slides/_rels/slide13.x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oleObject" Target="../embeddings/oleObject8.bin"/><Relationship Id="rId7"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10.wmf"/><Relationship Id="rId5" Type="http://schemas.openxmlformats.org/officeDocument/2006/relationships/oleObject" Target="../embeddings/oleObject9.bin"/><Relationship Id="rId4" Type="http://schemas.openxmlformats.org/officeDocument/2006/relationships/image" Target="../media/image4.wmf"/><Relationship Id="rId9" Type="http://schemas.openxmlformats.org/officeDocument/2006/relationships/image" Target="../media/image2.jpeg"/></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14.wmf"/><Relationship Id="rId3" Type="http://schemas.openxmlformats.org/officeDocument/2006/relationships/oleObject" Target="../embeddings/oleObject11.bin"/><Relationship Id="rId7" Type="http://schemas.openxmlformats.org/officeDocument/2006/relationships/oleObject" Target="../embeddings/oleObject13.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13.wmf"/><Relationship Id="rId5" Type="http://schemas.openxmlformats.org/officeDocument/2006/relationships/oleObject" Target="../embeddings/oleObject12.bin"/><Relationship Id="rId4" Type="http://schemas.openxmlformats.org/officeDocument/2006/relationships/image" Target="../media/image12.wmf"/><Relationship Id="rId9" Type="http://schemas.openxmlformats.org/officeDocument/2006/relationships/image" Target="../media/image2.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a:xfrm>
            <a:off x="714375" y="1071563"/>
            <a:ext cx="7772400" cy="2714625"/>
          </a:xfrm>
        </p:spPr>
        <p:txBody>
          <a:bodyPr/>
          <a:lstStyle/>
          <a:p>
            <a:r>
              <a:rPr lang="en-US" b="1" smtClean="0">
                <a:solidFill>
                  <a:srgbClr val="008000"/>
                </a:solidFill>
                <a:latin typeface="Harlow Solid Italic" panose="04030604020F02020D02" pitchFamily="82" charset="0"/>
              </a:rPr>
              <a:t/>
            </a:r>
            <a:br>
              <a:rPr lang="en-US" b="1" smtClean="0">
                <a:solidFill>
                  <a:srgbClr val="008000"/>
                </a:solidFill>
                <a:latin typeface="Harlow Solid Italic" panose="04030604020F02020D02" pitchFamily="82" charset="0"/>
              </a:rPr>
            </a:br>
            <a:r>
              <a:rPr lang="en-US" b="1" smtClean="0">
                <a:solidFill>
                  <a:srgbClr val="008000"/>
                </a:solidFill>
                <a:latin typeface="Harlow Solid Italic" panose="04030604020F02020D02" pitchFamily="82" charset="0"/>
              </a:rPr>
              <a:t>Government College, Ropar</a:t>
            </a:r>
            <a:br>
              <a:rPr lang="en-US" b="1" smtClean="0">
                <a:solidFill>
                  <a:srgbClr val="008000"/>
                </a:solidFill>
                <a:latin typeface="Harlow Solid Italic" panose="04030604020F02020D02" pitchFamily="82" charset="0"/>
              </a:rPr>
            </a:br>
            <a:r>
              <a:rPr lang="en-US" b="1" smtClean="0">
                <a:solidFill>
                  <a:srgbClr val="008000"/>
                </a:solidFill>
                <a:latin typeface="Harlow Solid Italic" panose="04030604020F02020D02" pitchFamily="82" charset="0"/>
              </a:rPr>
              <a:t>Dept of H.E.I.S.</a:t>
            </a:r>
            <a:br>
              <a:rPr lang="en-US" b="1" smtClean="0">
                <a:solidFill>
                  <a:srgbClr val="008000"/>
                </a:solidFill>
                <a:latin typeface="Harlow Solid Italic" panose="04030604020F02020D02" pitchFamily="82" charset="0"/>
              </a:rPr>
            </a:br>
            <a:r>
              <a:rPr lang="en-US" b="1" smtClean="0">
                <a:solidFill>
                  <a:srgbClr val="008000"/>
                </a:solidFill>
                <a:latin typeface="Harlow Solid Italic" panose="04030604020F02020D02" pitchFamily="82" charset="0"/>
              </a:rPr>
              <a:t>(Mathematics)</a:t>
            </a:r>
            <a:br>
              <a:rPr lang="en-US" b="1" smtClean="0">
                <a:solidFill>
                  <a:srgbClr val="008000"/>
                </a:solidFill>
                <a:latin typeface="Harlow Solid Italic" panose="04030604020F02020D02" pitchFamily="82" charset="0"/>
              </a:rPr>
            </a:br>
            <a:r>
              <a:rPr lang="en-US" b="1" smtClean="0">
                <a:solidFill>
                  <a:srgbClr val="008000"/>
                </a:solidFill>
                <a:latin typeface="Harlow Solid Italic" panose="04030604020F02020D02" pitchFamily="82" charset="0"/>
              </a:rPr>
              <a:t/>
            </a:r>
            <a:br>
              <a:rPr lang="en-US" b="1" smtClean="0">
                <a:solidFill>
                  <a:srgbClr val="008000"/>
                </a:solidFill>
                <a:latin typeface="Harlow Solid Italic" panose="04030604020F02020D02" pitchFamily="82" charset="0"/>
              </a:rPr>
            </a:br>
            <a:endParaRPr lang="en-US" smtClean="0"/>
          </a:p>
        </p:txBody>
      </p:sp>
      <p:sp>
        <p:nvSpPr>
          <p:cNvPr id="7171" name="Subtitle 2"/>
          <p:cNvSpPr>
            <a:spLocks noGrp="1"/>
          </p:cNvSpPr>
          <p:nvPr>
            <p:ph type="subTitle" idx="1"/>
          </p:nvPr>
        </p:nvSpPr>
        <p:spPr>
          <a:xfrm>
            <a:off x="642938" y="3714750"/>
            <a:ext cx="8215312" cy="2071688"/>
          </a:xfrm>
        </p:spPr>
        <p:txBody>
          <a:bodyPr/>
          <a:lstStyle/>
          <a:p>
            <a:r>
              <a:rPr lang="en-US" sz="4400" smtClean="0">
                <a:solidFill>
                  <a:srgbClr val="CC0066"/>
                </a:solidFill>
                <a:latin typeface="Harlow Solid Italic" panose="04030604020F02020D02" pitchFamily="82" charset="0"/>
              </a:rPr>
              <a:t>PPT on Relations and Functions</a:t>
            </a:r>
          </a:p>
          <a:p>
            <a:r>
              <a:rPr lang="en-US" sz="4400" smtClean="0">
                <a:solidFill>
                  <a:srgbClr val="CC0066"/>
                </a:solidFill>
                <a:latin typeface="Harlow Solid Italic" panose="04030604020F02020D02" pitchFamily="82" charset="0"/>
              </a:rPr>
              <a:t>Presented by : Prof. Poonam Devi</a:t>
            </a:r>
          </a:p>
        </p:txBody>
      </p:sp>
      <p:pic>
        <p:nvPicPr>
          <p:cNvPr id="7172" name="Picture 3" descr="collegeLog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86750" y="0"/>
            <a:ext cx="85725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diamond(in)">
                                      <p:cBhvr>
                                        <p:cTn id="7" dur="2000"/>
                                        <p:tgtEl>
                                          <p:spTgt spid="71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5" presetClass="entr" presetSubtype="0" fill="hold" nodeType="clickEffect">
                                  <p:stCondLst>
                                    <p:cond delay="0"/>
                                  </p:stCondLst>
                                  <p:childTnLst>
                                    <p:set>
                                      <p:cBhvr>
                                        <p:cTn id="11" dur="1" fill="hold">
                                          <p:stCondLst>
                                            <p:cond delay="0"/>
                                          </p:stCondLst>
                                        </p:cTn>
                                        <p:tgtEl>
                                          <p:spTgt spid="7171">
                                            <p:txEl>
                                              <p:pRg st="0" end="0"/>
                                            </p:txEl>
                                          </p:spTgt>
                                        </p:tgtEl>
                                        <p:attrNameLst>
                                          <p:attrName>style.visibility</p:attrName>
                                        </p:attrNameLst>
                                      </p:cBhvr>
                                      <p:to>
                                        <p:strVal val="visible"/>
                                      </p:to>
                                    </p:set>
                                    <p:animEffect transition="in" filter="fade">
                                      <p:cBhvr>
                                        <p:cTn id="12" dur="2000"/>
                                        <p:tgtEl>
                                          <p:spTgt spid="7171">
                                            <p:txEl>
                                              <p:pRg st="0" end="0"/>
                                            </p:txEl>
                                          </p:spTgt>
                                        </p:tgtEl>
                                      </p:cBhvr>
                                    </p:animEffect>
                                    <p:anim calcmode="lin" valueType="num">
                                      <p:cBhvr>
                                        <p:cTn id="13" dur="2000" fill="hold"/>
                                        <p:tgtEl>
                                          <p:spTgt spid="7171">
                                            <p:txEl>
                                              <p:pRg st="0" end="0"/>
                                            </p:txEl>
                                          </p:spTgt>
                                        </p:tgtEl>
                                        <p:attrNameLst>
                                          <p:attrName>style.rotation</p:attrName>
                                        </p:attrNameLst>
                                      </p:cBhvr>
                                      <p:tavLst>
                                        <p:tav tm="0">
                                          <p:val>
                                            <p:fltVal val="720"/>
                                          </p:val>
                                        </p:tav>
                                        <p:tav tm="100000">
                                          <p:val>
                                            <p:fltVal val="0"/>
                                          </p:val>
                                        </p:tav>
                                      </p:tavLst>
                                    </p:anim>
                                    <p:anim calcmode="lin" valueType="num">
                                      <p:cBhvr>
                                        <p:cTn id="14" dur="2000" fill="hold"/>
                                        <p:tgtEl>
                                          <p:spTgt spid="7171">
                                            <p:txEl>
                                              <p:pRg st="0" end="0"/>
                                            </p:txEl>
                                          </p:spTgt>
                                        </p:tgtEl>
                                        <p:attrNameLst>
                                          <p:attrName>ppt_h</p:attrName>
                                        </p:attrNameLst>
                                      </p:cBhvr>
                                      <p:tavLst>
                                        <p:tav tm="0">
                                          <p:val>
                                            <p:fltVal val="0"/>
                                          </p:val>
                                        </p:tav>
                                        <p:tav tm="100000">
                                          <p:val>
                                            <p:strVal val="#ppt_h"/>
                                          </p:val>
                                        </p:tav>
                                      </p:tavLst>
                                    </p:anim>
                                    <p:anim calcmode="lin" valueType="num">
                                      <p:cBhvr>
                                        <p:cTn id="15" dur="2000" fill="hold"/>
                                        <p:tgtEl>
                                          <p:spTgt spid="7171">
                                            <p:txEl>
                                              <p:pRg st="0" end="0"/>
                                            </p:txEl>
                                          </p:spTgt>
                                        </p:tgtEl>
                                        <p:attrNameLst>
                                          <p:attrName>ppt_w</p:attrName>
                                        </p:attrNameLst>
                                      </p:cBhvr>
                                      <p:tavLst>
                                        <p:tav tm="0">
                                          <p:val>
                                            <p:fltVal val="0"/>
                                          </p:val>
                                        </p:tav>
                                        <p:tav tm="100000">
                                          <p:val>
                                            <p:strVal val="#ppt_w"/>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56" presetClass="entr" presetSubtype="0" fill="hold" nodeType="clickEffect">
                                  <p:stCondLst>
                                    <p:cond delay="0"/>
                                  </p:stCondLst>
                                  <p:iterate type="lt">
                                    <p:tmPct val="10000"/>
                                  </p:iterate>
                                  <p:childTnLst>
                                    <p:set>
                                      <p:cBhvr>
                                        <p:cTn id="19" dur="1" fill="hold">
                                          <p:stCondLst>
                                            <p:cond delay="0"/>
                                          </p:stCondLst>
                                        </p:cTn>
                                        <p:tgtEl>
                                          <p:spTgt spid="7171">
                                            <p:txEl>
                                              <p:pRg st="1" end="1"/>
                                            </p:txEl>
                                          </p:spTgt>
                                        </p:tgtEl>
                                        <p:attrNameLst>
                                          <p:attrName>style.visibility</p:attrName>
                                        </p:attrNameLst>
                                      </p:cBhvr>
                                      <p:to>
                                        <p:strVal val="visible"/>
                                      </p:to>
                                    </p:set>
                                    <p:anim by="(-#ppt_w*2)" calcmode="lin" valueType="num">
                                      <p:cBhvr rctx="PPT">
                                        <p:cTn id="20" dur="500" autoRev="1" fill="hold">
                                          <p:stCondLst>
                                            <p:cond delay="0"/>
                                          </p:stCondLst>
                                        </p:cTn>
                                        <p:tgtEl>
                                          <p:spTgt spid="7171">
                                            <p:txEl>
                                              <p:pRg st="1" end="1"/>
                                            </p:txEl>
                                          </p:spTgt>
                                        </p:tgtEl>
                                        <p:attrNameLst>
                                          <p:attrName>ppt_w</p:attrName>
                                        </p:attrNameLst>
                                      </p:cBhvr>
                                    </p:anim>
                                    <p:anim by="(#ppt_w*0.50)" calcmode="lin" valueType="num">
                                      <p:cBhvr>
                                        <p:cTn id="21" dur="500" decel="50000" autoRev="1" fill="hold">
                                          <p:stCondLst>
                                            <p:cond delay="0"/>
                                          </p:stCondLst>
                                        </p:cTn>
                                        <p:tgtEl>
                                          <p:spTgt spid="7171">
                                            <p:txEl>
                                              <p:pRg st="1" end="1"/>
                                            </p:txEl>
                                          </p:spTgt>
                                        </p:tgtEl>
                                        <p:attrNameLst>
                                          <p:attrName>ppt_x</p:attrName>
                                        </p:attrNameLst>
                                      </p:cBhvr>
                                    </p:anim>
                                    <p:anim from="(-#ppt_h/2)" to="(#ppt_y)" calcmode="lin" valueType="num">
                                      <p:cBhvr>
                                        <p:cTn id="22" dur="1000" fill="hold">
                                          <p:stCondLst>
                                            <p:cond delay="0"/>
                                          </p:stCondLst>
                                        </p:cTn>
                                        <p:tgtEl>
                                          <p:spTgt spid="7171">
                                            <p:txEl>
                                              <p:pRg st="1" end="1"/>
                                            </p:txEl>
                                          </p:spTgt>
                                        </p:tgtEl>
                                        <p:attrNameLst>
                                          <p:attrName>ppt_y</p:attrName>
                                        </p:attrNameLst>
                                      </p:cBhvr>
                                    </p:anim>
                                    <p:animRot by="21600000">
                                      <p:cBhvr>
                                        <p:cTn id="23" dur="1000" fill="hold">
                                          <p:stCondLst>
                                            <p:cond delay="0"/>
                                          </p:stCondLst>
                                        </p:cTn>
                                        <p:tgtEl>
                                          <p:spTgt spid="7171">
                                            <p:txEl>
                                              <p:pRg st="1" end="1"/>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p:cNvSpPr>
            <a:spLocks noChangeArrowheads="1"/>
          </p:cNvSpPr>
          <p:nvPr/>
        </p:nvSpPr>
        <p:spPr bwMode="auto">
          <a:xfrm>
            <a:off x="0" y="142875"/>
            <a:ext cx="5214938"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spcBef>
                <a:spcPct val="50000"/>
              </a:spcBef>
            </a:pPr>
            <a:r>
              <a:rPr lang="en-US" sz="7200" b="1" i="0">
                <a:solidFill>
                  <a:srgbClr val="008000"/>
                </a:solidFill>
                <a:latin typeface="Harlow Solid Italic" panose="04030604020F02020D02" pitchFamily="82" charset="0"/>
              </a:rPr>
              <a:t>Relations</a:t>
            </a:r>
          </a:p>
          <a:p>
            <a:pPr algn="ctr" eaLnBrk="1" hangingPunct="1">
              <a:spcBef>
                <a:spcPct val="50000"/>
              </a:spcBef>
            </a:pPr>
            <a:r>
              <a:rPr lang="en-US" sz="7200" b="1" i="0">
                <a:solidFill>
                  <a:srgbClr val="008000"/>
                </a:solidFill>
                <a:latin typeface="Harlow Solid Italic" panose="04030604020F02020D02" pitchFamily="82" charset="0"/>
              </a:rPr>
              <a:t>And</a:t>
            </a:r>
          </a:p>
          <a:p>
            <a:pPr algn="ctr" eaLnBrk="1" hangingPunct="1">
              <a:spcBef>
                <a:spcPct val="50000"/>
              </a:spcBef>
            </a:pPr>
            <a:r>
              <a:rPr lang="en-US" sz="7200" b="1" i="0">
                <a:solidFill>
                  <a:srgbClr val="008000"/>
                </a:solidFill>
                <a:latin typeface="Harlow Solid Italic" panose="04030604020F02020D02" pitchFamily="82" charset="0"/>
              </a:rPr>
              <a:t>Functions</a:t>
            </a:r>
          </a:p>
        </p:txBody>
      </p:sp>
      <p:pic>
        <p:nvPicPr>
          <p:cNvPr id="8195" name="Picture 2" descr="collegeLog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86750" y="0"/>
            <a:ext cx="85725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4" presetClass="entr" presetSubtype="0" accel="100000" fill="hold" nodeType="clickEffect">
                                  <p:stCondLst>
                                    <p:cond delay="0"/>
                                  </p:stCondLst>
                                  <p:childTnLst>
                                    <p:set>
                                      <p:cBhvr>
                                        <p:cTn id="6" dur="1" fill="hold">
                                          <p:stCondLst>
                                            <p:cond delay="0"/>
                                          </p:stCondLst>
                                        </p:cTn>
                                        <p:tgtEl>
                                          <p:spTgt spid="8194">
                                            <p:txEl>
                                              <p:pRg st="0" end="0"/>
                                            </p:txEl>
                                          </p:spTgt>
                                        </p:tgtEl>
                                        <p:attrNameLst>
                                          <p:attrName>style.visibility</p:attrName>
                                        </p:attrNameLst>
                                      </p:cBhvr>
                                      <p:to>
                                        <p:strVal val="visible"/>
                                      </p:to>
                                    </p:set>
                                    <p:anim calcmode="lin" valueType="num">
                                      <p:cBhvr>
                                        <p:cTn id="7" dur="500" fill="hold"/>
                                        <p:tgtEl>
                                          <p:spTgt spid="8194">
                                            <p:txEl>
                                              <p:pRg st="0" end="0"/>
                                            </p:txEl>
                                          </p:spTgt>
                                        </p:tgtEl>
                                        <p:attrNameLst>
                                          <p:attrName>ppt_w</p:attrName>
                                        </p:attrNameLst>
                                      </p:cBhvr>
                                      <p:tavLst>
                                        <p:tav tm="0">
                                          <p:val>
                                            <p:strVal val="#ppt_w*0.05"/>
                                          </p:val>
                                        </p:tav>
                                        <p:tav tm="100000">
                                          <p:val>
                                            <p:strVal val="#ppt_w"/>
                                          </p:val>
                                        </p:tav>
                                      </p:tavLst>
                                    </p:anim>
                                    <p:anim calcmode="lin" valueType="num">
                                      <p:cBhvr>
                                        <p:cTn id="8" dur="500" fill="hold"/>
                                        <p:tgtEl>
                                          <p:spTgt spid="8194">
                                            <p:txEl>
                                              <p:pRg st="0" end="0"/>
                                            </p:txEl>
                                          </p:spTgt>
                                        </p:tgtEl>
                                        <p:attrNameLst>
                                          <p:attrName>ppt_h</p:attrName>
                                        </p:attrNameLst>
                                      </p:cBhvr>
                                      <p:tavLst>
                                        <p:tav tm="0">
                                          <p:val>
                                            <p:strVal val="#ppt_h"/>
                                          </p:val>
                                        </p:tav>
                                        <p:tav tm="100000">
                                          <p:val>
                                            <p:strVal val="#ppt_h"/>
                                          </p:val>
                                        </p:tav>
                                      </p:tavLst>
                                    </p:anim>
                                    <p:anim calcmode="lin" valueType="num">
                                      <p:cBhvr>
                                        <p:cTn id="9" dur="500" fill="hold"/>
                                        <p:tgtEl>
                                          <p:spTgt spid="8194">
                                            <p:txEl>
                                              <p:pRg st="0" end="0"/>
                                            </p:txEl>
                                          </p:spTgt>
                                        </p:tgtEl>
                                        <p:attrNameLst>
                                          <p:attrName>ppt_x</p:attrName>
                                        </p:attrNameLst>
                                      </p:cBhvr>
                                      <p:tavLst>
                                        <p:tav tm="0">
                                          <p:val>
                                            <p:strVal val="#ppt_x-.2"/>
                                          </p:val>
                                        </p:tav>
                                        <p:tav tm="100000">
                                          <p:val>
                                            <p:strVal val="#ppt_x"/>
                                          </p:val>
                                        </p:tav>
                                      </p:tavLst>
                                    </p:anim>
                                    <p:anim calcmode="lin" valueType="num">
                                      <p:cBhvr>
                                        <p:cTn id="10" dur="500" fill="hold"/>
                                        <p:tgtEl>
                                          <p:spTgt spid="8194">
                                            <p:txEl>
                                              <p:pRg st="0" end="0"/>
                                            </p:txEl>
                                          </p:spTgt>
                                        </p:tgtEl>
                                        <p:attrNameLst>
                                          <p:attrName>ppt_y</p:attrName>
                                        </p:attrNameLst>
                                      </p:cBhvr>
                                      <p:tavLst>
                                        <p:tav tm="0">
                                          <p:val>
                                            <p:strVal val="#ppt_y"/>
                                          </p:val>
                                        </p:tav>
                                        <p:tav tm="100000">
                                          <p:val>
                                            <p:strVal val="#ppt_y"/>
                                          </p:val>
                                        </p:tav>
                                      </p:tavLst>
                                    </p:anim>
                                    <p:animEffect transition="in" filter="fade">
                                      <p:cBhvr>
                                        <p:cTn id="11" dur="500"/>
                                        <p:tgtEl>
                                          <p:spTgt spid="8194">
                                            <p:txEl>
                                              <p:pRg st="0" end="0"/>
                                            </p:txEl>
                                          </p:spTgt>
                                        </p:tgtEl>
                                      </p:cBhvr>
                                    </p:animEffect>
                                  </p:childTnLst>
                                </p:cTn>
                              </p:par>
                              <p:par>
                                <p:cTn id="12" presetID="54" presetClass="entr" presetSubtype="0" accel="100000" fill="hold" nodeType="withEffect">
                                  <p:stCondLst>
                                    <p:cond delay="0"/>
                                  </p:stCondLst>
                                  <p:childTnLst>
                                    <p:set>
                                      <p:cBhvr>
                                        <p:cTn id="13" dur="1" fill="hold">
                                          <p:stCondLst>
                                            <p:cond delay="0"/>
                                          </p:stCondLst>
                                        </p:cTn>
                                        <p:tgtEl>
                                          <p:spTgt spid="8194">
                                            <p:txEl>
                                              <p:pRg st="1" end="1"/>
                                            </p:txEl>
                                          </p:spTgt>
                                        </p:tgtEl>
                                        <p:attrNameLst>
                                          <p:attrName>style.visibility</p:attrName>
                                        </p:attrNameLst>
                                      </p:cBhvr>
                                      <p:to>
                                        <p:strVal val="visible"/>
                                      </p:to>
                                    </p:set>
                                    <p:anim calcmode="lin" valueType="num">
                                      <p:cBhvr>
                                        <p:cTn id="14" dur="500" fill="hold"/>
                                        <p:tgtEl>
                                          <p:spTgt spid="8194">
                                            <p:txEl>
                                              <p:pRg st="1" end="1"/>
                                            </p:txEl>
                                          </p:spTgt>
                                        </p:tgtEl>
                                        <p:attrNameLst>
                                          <p:attrName>ppt_w</p:attrName>
                                        </p:attrNameLst>
                                      </p:cBhvr>
                                      <p:tavLst>
                                        <p:tav tm="0">
                                          <p:val>
                                            <p:strVal val="#ppt_w*0.05"/>
                                          </p:val>
                                        </p:tav>
                                        <p:tav tm="100000">
                                          <p:val>
                                            <p:strVal val="#ppt_w"/>
                                          </p:val>
                                        </p:tav>
                                      </p:tavLst>
                                    </p:anim>
                                    <p:anim calcmode="lin" valueType="num">
                                      <p:cBhvr>
                                        <p:cTn id="15" dur="500" fill="hold"/>
                                        <p:tgtEl>
                                          <p:spTgt spid="8194">
                                            <p:txEl>
                                              <p:pRg st="1" end="1"/>
                                            </p:txEl>
                                          </p:spTgt>
                                        </p:tgtEl>
                                        <p:attrNameLst>
                                          <p:attrName>ppt_h</p:attrName>
                                        </p:attrNameLst>
                                      </p:cBhvr>
                                      <p:tavLst>
                                        <p:tav tm="0">
                                          <p:val>
                                            <p:strVal val="#ppt_h"/>
                                          </p:val>
                                        </p:tav>
                                        <p:tav tm="100000">
                                          <p:val>
                                            <p:strVal val="#ppt_h"/>
                                          </p:val>
                                        </p:tav>
                                      </p:tavLst>
                                    </p:anim>
                                    <p:anim calcmode="lin" valueType="num">
                                      <p:cBhvr>
                                        <p:cTn id="16" dur="500" fill="hold"/>
                                        <p:tgtEl>
                                          <p:spTgt spid="8194">
                                            <p:txEl>
                                              <p:pRg st="1" end="1"/>
                                            </p:txEl>
                                          </p:spTgt>
                                        </p:tgtEl>
                                        <p:attrNameLst>
                                          <p:attrName>ppt_x</p:attrName>
                                        </p:attrNameLst>
                                      </p:cBhvr>
                                      <p:tavLst>
                                        <p:tav tm="0">
                                          <p:val>
                                            <p:strVal val="#ppt_x-.2"/>
                                          </p:val>
                                        </p:tav>
                                        <p:tav tm="100000">
                                          <p:val>
                                            <p:strVal val="#ppt_x"/>
                                          </p:val>
                                        </p:tav>
                                      </p:tavLst>
                                    </p:anim>
                                    <p:anim calcmode="lin" valueType="num">
                                      <p:cBhvr>
                                        <p:cTn id="17" dur="500" fill="hold"/>
                                        <p:tgtEl>
                                          <p:spTgt spid="8194">
                                            <p:txEl>
                                              <p:pRg st="1" end="1"/>
                                            </p:txEl>
                                          </p:spTgt>
                                        </p:tgtEl>
                                        <p:attrNameLst>
                                          <p:attrName>ppt_y</p:attrName>
                                        </p:attrNameLst>
                                      </p:cBhvr>
                                      <p:tavLst>
                                        <p:tav tm="0">
                                          <p:val>
                                            <p:strVal val="#ppt_y"/>
                                          </p:val>
                                        </p:tav>
                                        <p:tav tm="100000">
                                          <p:val>
                                            <p:strVal val="#ppt_y"/>
                                          </p:val>
                                        </p:tav>
                                      </p:tavLst>
                                    </p:anim>
                                    <p:animEffect transition="in" filter="fade">
                                      <p:cBhvr>
                                        <p:cTn id="18" dur="500"/>
                                        <p:tgtEl>
                                          <p:spTgt spid="8194">
                                            <p:txEl>
                                              <p:pRg st="1" end="1"/>
                                            </p:txEl>
                                          </p:spTgt>
                                        </p:tgtEl>
                                      </p:cBhvr>
                                    </p:animEffect>
                                  </p:childTnLst>
                                </p:cTn>
                              </p:par>
                              <p:par>
                                <p:cTn id="19" presetID="54" presetClass="entr" presetSubtype="0" accel="100000" fill="hold" nodeType="withEffect">
                                  <p:stCondLst>
                                    <p:cond delay="0"/>
                                  </p:stCondLst>
                                  <p:childTnLst>
                                    <p:set>
                                      <p:cBhvr>
                                        <p:cTn id="20" dur="1" fill="hold">
                                          <p:stCondLst>
                                            <p:cond delay="0"/>
                                          </p:stCondLst>
                                        </p:cTn>
                                        <p:tgtEl>
                                          <p:spTgt spid="8194">
                                            <p:txEl>
                                              <p:pRg st="2" end="2"/>
                                            </p:txEl>
                                          </p:spTgt>
                                        </p:tgtEl>
                                        <p:attrNameLst>
                                          <p:attrName>style.visibility</p:attrName>
                                        </p:attrNameLst>
                                      </p:cBhvr>
                                      <p:to>
                                        <p:strVal val="visible"/>
                                      </p:to>
                                    </p:set>
                                    <p:anim calcmode="lin" valueType="num">
                                      <p:cBhvr>
                                        <p:cTn id="21" dur="500" fill="hold"/>
                                        <p:tgtEl>
                                          <p:spTgt spid="8194">
                                            <p:txEl>
                                              <p:pRg st="2" end="2"/>
                                            </p:txEl>
                                          </p:spTgt>
                                        </p:tgtEl>
                                        <p:attrNameLst>
                                          <p:attrName>ppt_w</p:attrName>
                                        </p:attrNameLst>
                                      </p:cBhvr>
                                      <p:tavLst>
                                        <p:tav tm="0">
                                          <p:val>
                                            <p:strVal val="#ppt_w*0.05"/>
                                          </p:val>
                                        </p:tav>
                                        <p:tav tm="100000">
                                          <p:val>
                                            <p:strVal val="#ppt_w"/>
                                          </p:val>
                                        </p:tav>
                                      </p:tavLst>
                                    </p:anim>
                                    <p:anim calcmode="lin" valueType="num">
                                      <p:cBhvr>
                                        <p:cTn id="22" dur="500" fill="hold"/>
                                        <p:tgtEl>
                                          <p:spTgt spid="8194">
                                            <p:txEl>
                                              <p:pRg st="2" end="2"/>
                                            </p:txEl>
                                          </p:spTgt>
                                        </p:tgtEl>
                                        <p:attrNameLst>
                                          <p:attrName>ppt_h</p:attrName>
                                        </p:attrNameLst>
                                      </p:cBhvr>
                                      <p:tavLst>
                                        <p:tav tm="0">
                                          <p:val>
                                            <p:strVal val="#ppt_h"/>
                                          </p:val>
                                        </p:tav>
                                        <p:tav tm="100000">
                                          <p:val>
                                            <p:strVal val="#ppt_h"/>
                                          </p:val>
                                        </p:tav>
                                      </p:tavLst>
                                    </p:anim>
                                    <p:anim calcmode="lin" valueType="num">
                                      <p:cBhvr>
                                        <p:cTn id="23" dur="500" fill="hold"/>
                                        <p:tgtEl>
                                          <p:spTgt spid="8194">
                                            <p:txEl>
                                              <p:pRg st="2" end="2"/>
                                            </p:txEl>
                                          </p:spTgt>
                                        </p:tgtEl>
                                        <p:attrNameLst>
                                          <p:attrName>ppt_x</p:attrName>
                                        </p:attrNameLst>
                                      </p:cBhvr>
                                      <p:tavLst>
                                        <p:tav tm="0">
                                          <p:val>
                                            <p:strVal val="#ppt_x-.2"/>
                                          </p:val>
                                        </p:tav>
                                        <p:tav tm="100000">
                                          <p:val>
                                            <p:strVal val="#ppt_x"/>
                                          </p:val>
                                        </p:tav>
                                      </p:tavLst>
                                    </p:anim>
                                    <p:anim calcmode="lin" valueType="num">
                                      <p:cBhvr>
                                        <p:cTn id="24" dur="500" fill="hold"/>
                                        <p:tgtEl>
                                          <p:spTgt spid="8194">
                                            <p:txEl>
                                              <p:pRg st="2" end="2"/>
                                            </p:txEl>
                                          </p:spTgt>
                                        </p:tgtEl>
                                        <p:attrNameLst>
                                          <p:attrName>ppt_y</p:attrName>
                                        </p:attrNameLst>
                                      </p:cBhvr>
                                      <p:tavLst>
                                        <p:tav tm="0">
                                          <p:val>
                                            <p:strVal val="#ppt_y"/>
                                          </p:val>
                                        </p:tav>
                                        <p:tav tm="100000">
                                          <p:val>
                                            <p:strVal val="#ppt_y"/>
                                          </p:val>
                                        </p:tav>
                                      </p:tavLst>
                                    </p:anim>
                                    <p:animEffect transition="in" filter="fade">
                                      <p:cBhvr>
                                        <p:cTn id="25" dur="500"/>
                                        <p:tgtEl>
                                          <p:spTgt spid="819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785813" y="214313"/>
            <a:ext cx="6934200" cy="954087"/>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sz="2800" i="0">
                <a:solidFill>
                  <a:srgbClr val="FFCCFF"/>
                </a:solidFill>
                <a:latin typeface="Arial Black" panose="020B0A04020102020204" pitchFamily="34" charset="0"/>
              </a:rPr>
              <a:t>A </a:t>
            </a:r>
            <a:r>
              <a:rPr lang="en-US" sz="2800" i="0">
                <a:solidFill>
                  <a:srgbClr val="FFFF66"/>
                </a:solidFill>
                <a:latin typeface="Arial Black" panose="020B0A04020102020204" pitchFamily="34" charset="0"/>
              </a:rPr>
              <a:t>relation</a:t>
            </a:r>
            <a:r>
              <a:rPr lang="en-US" sz="2800" i="0">
                <a:solidFill>
                  <a:srgbClr val="FFCCFF"/>
                </a:solidFill>
                <a:latin typeface="Arial Black" panose="020B0A04020102020204" pitchFamily="34" charset="0"/>
              </a:rPr>
              <a:t> is a set of ordered . pairs</a:t>
            </a:r>
          </a:p>
        </p:txBody>
      </p:sp>
      <p:sp>
        <p:nvSpPr>
          <p:cNvPr id="3075" name="Text Box 3"/>
          <p:cNvSpPr txBox="1">
            <a:spLocks noChangeArrowheads="1"/>
          </p:cNvSpPr>
          <p:nvPr/>
        </p:nvSpPr>
        <p:spPr bwMode="auto">
          <a:xfrm>
            <a:off x="1676400" y="3048000"/>
            <a:ext cx="50292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sz="2800" i="0"/>
              <a:t>{(2,3), (-1,5), (4,-2), (9,9), (0,-6)}</a:t>
            </a:r>
          </a:p>
        </p:txBody>
      </p:sp>
      <p:sp>
        <p:nvSpPr>
          <p:cNvPr id="3076" name="Rectangle 4"/>
          <p:cNvSpPr>
            <a:spLocks noChangeArrowheads="1"/>
          </p:cNvSpPr>
          <p:nvPr/>
        </p:nvSpPr>
        <p:spPr bwMode="auto">
          <a:xfrm>
            <a:off x="1676400" y="3048000"/>
            <a:ext cx="4953000" cy="609600"/>
          </a:xfrm>
          <a:prstGeom prst="rect">
            <a:avLst/>
          </a:prstGeom>
          <a:noFill/>
          <a:ln w="76200" cap="rnd">
            <a:solidFill>
              <a:srgbClr val="CC3399"/>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p>
        </p:txBody>
      </p:sp>
      <p:sp>
        <p:nvSpPr>
          <p:cNvPr id="3077" name="Text Box 5"/>
          <p:cNvSpPr txBox="1">
            <a:spLocks noChangeArrowheads="1"/>
          </p:cNvSpPr>
          <p:nvPr/>
        </p:nvSpPr>
        <p:spPr bwMode="auto">
          <a:xfrm>
            <a:off x="7772400" y="2819400"/>
            <a:ext cx="1219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This is a relation</a:t>
            </a:r>
          </a:p>
        </p:txBody>
      </p:sp>
      <p:sp>
        <p:nvSpPr>
          <p:cNvPr id="3078" name="Line 6"/>
          <p:cNvSpPr>
            <a:spLocks noChangeShapeType="1"/>
          </p:cNvSpPr>
          <p:nvPr/>
        </p:nvSpPr>
        <p:spPr bwMode="auto">
          <a:xfrm flipH="1">
            <a:off x="6781800" y="3200400"/>
            <a:ext cx="838200" cy="762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079" name="Text Box 7"/>
          <p:cNvSpPr txBox="1">
            <a:spLocks noChangeArrowheads="1"/>
          </p:cNvSpPr>
          <p:nvPr/>
        </p:nvSpPr>
        <p:spPr bwMode="auto">
          <a:xfrm>
            <a:off x="1295400" y="1066800"/>
            <a:ext cx="6477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The </a:t>
            </a:r>
            <a:r>
              <a:rPr lang="en-US" b="1" i="0" u="sng">
                <a:solidFill>
                  <a:srgbClr val="00CC00"/>
                </a:solidFill>
              </a:rPr>
              <a:t>domain</a:t>
            </a:r>
            <a:r>
              <a:rPr lang="en-US" i="0"/>
              <a:t> is the set of all x values in the relation</a:t>
            </a:r>
          </a:p>
        </p:txBody>
      </p:sp>
      <p:sp>
        <p:nvSpPr>
          <p:cNvPr id="3080" name="Text Box 8"/>
          <p:cNvSpPr txBox="1">
            <a:spLocks noChangeArrowheads="1"/>
          </p:cNvSpPr>
          <p:nvPr/>
        </p:nvSpPr>
        <p:spPr bwMode="auto">
          <a:xfrm>
            <a:off x="1676400" y="3048000"/>
            <a:ext cx="50292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sz="2800" i="0"/>
              <a:t>{(</a:t>
            </a:r>
            <a:r>
              <a:rPr lang="en-US" sz="2800" i="0">
                <a:solidFill>
                  <a:srgbClr val="00CC00"/>
                </a:solidFill>
              </a:rPr>
              <a:t>2</a:t>
            </a:r>
            <a:r>
              <a:rPr lang="en-US" sz="2800" i="0"/>
              <a:t>,3), (</a:t>
            </a:r>
            <a:r>
              <a:rPr lang="en-US" sz="2800" i="0">
                <a:solidFill>
                  <a:srgbClr val="00CC00"/>
                </a:solidFill>
              </a:rPr>
              <a:t>-1</a:t>
            </a:r>
            <a:r>
              <a:rPr lang="en-US" sz="2800" i="0"/>
              <a:t>,5), (</a:t>
            </a:r>
            <a:r>
              <a:rPr lang="en-US" sz="2800" i="0">
                <a:solidFill>
                  <a:srgbClr val="00CC00"/>
                </a:solidFill>
              </a:rPr>
              <a:t>4</a:t>
            </a:r>
            <a:r>
              <a:rPr lang="en-US" sz="2800" i="0"/>
              <a:t>,-2), (</a:t>
            </a:r>
            <a:r>
              <a:rPr lang="en-US" sz="2800" i="0">
                <a:solidFill>
                  <a:srgbClr val="00CC00"/>
                </a:solidFill>
              </a:rPr>
              <a:t>9</a:t>
            </a:r>
            <a:r>
              <a:rPr lang="en-US" sz="2800" i="0"/>
              <a:t>,9), (</a:t>
            </a:r>
            <a:r>
              <a:rPr lang="en-US" sz="2800" i="0">
                <a:solidFill>
                  <a:srgbClr val="00CC00"/>
                </a:solidFill>
              </a:rPr>
              <a:t>0</a:t>
            </a:r>
            <a:r>
              <a:rPr lang="en-US" sz="2800" i="0"/>
              <a:t>,-6)}</a:t>
            </a:r>
          </a:p>
        </p:txBody>
      </p:sp>
      <p:sp>
        <p:nvSpPr>
          <p:cNvPr id="3081" name="Text Box 9"/>
          <p:cNvSpPr txBox="1">
            <a:spLocks noChangeArrowheads="1"/>
          </p:cNvSpPr>
          <p:nvPr/>
        </p:nvSpPr>
        <p:spPr bwMode="auto">
          <a:xfrm>
            <a:off x="1371600" y="5562600"/>
            <a:ext cx="6477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The </a:t>
            </a:r>
            <a:r>
              <a:rPr lang="en-US" b="1" i="0" u="sng">
                <a:solidFill>
                  <a:srgbClr val="66CCFF"/>
                </a:solidFill>
              </a:rPr>
              <a:t>range</a:t>
            </a:r>
            <a:r>
              <a:rPr lang="en-US" i="0"/>
              <a:t> is the set of all y values in the relation</a:t>
            </a:r>
          </a:p>
        </p:txBody>
      </p:sp>
      <p:sp>
        <p:nvSpPr>
          <p:cNvPr id="3082" name="Text Box 10"/>
          <p:cNvSpPr txBox="1">
            <a:spLocks noChangeArrowheads="1"/>
          </p:cNvSpPr>
          <p:nvPr/>
        </p:nvSpPr>
        <p:spPr bwMode="auto">
          <a:xfrm>
            <a:off x="1676400" y="3048000"/>
            <a:ext cx="50292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sz="2800" i="0"/>
              <a:t>{(2,</a:t>
            </a:r>
            <a:r>
              <a:rPr lang="en-US" sz="2800" i="0">
                <a:solidFill>
                  <a:srgbClr val="66CCFF"/>
                </a:solidFill>
              </a:rPr>
              <a:t>3</a:t>
            </a:r>
            <a:r>
              <a:rPr lang="en-US" sz="2800" i="0"/>
              <a:t>), (-1,</a:t>
            </a:r>
            <a:r>
              <a:rPr lang="en-US" sz="2800" i="0">
                <a:solidFill>
                  <a:srgbClr val="66CCFF"/>
                </a:solidFill>
              </a:rPr>
              <a:t>5</a:t>
            </a:r>
            <a:r>
              <a:rPr lang="en-US" sz="2800" i="0"/>
              <a:t>), (4,</a:t>
            </a:r>
            <a:r>
              <a:rPr lang="en-US" sz="2800" i="0">
                <a:solidFill>
                  <a:srgbClr val="66CCFF"/>
                </a:solidFill>
              </a:rPr>
              <a:t>-2</a:t>
            </a:r>
            <a:r>
              <a:rPr lang="en-US" sz="2800" i="0"/>
              <a:t>), (9,</a:t>
            </a:r>
            <a:r>
              <a:rPr lang="en-US" sz="2800" i="0">
                <a:solidFill>
                  <a:srgbClr val="66CCFF"/>
                </a:solidFill>
              </a:rPr>
              <a:t>9</a:t>
            </a:r>
            <a:r>
              <a:rPr lang="en-US" sz="2800" i="0"/>
              <a:t>), (0,</a:t>
            </a:r>
            <a:r>
              <a:rPr lang="en-US" sz="2800" i="0">
                <a:solidFill>
                  <a:srgbClr val="66CCFF"/>
                </a:solidFill>
              </a:rPr>
              <a:t>-6</a:t>
            </a:r>
            <a:r>
              <a:rPr lang="en-US" sz="2800" i="0"/>
              <a:t>)}</a:t>
            </a:r>
          </a:p>
        </p:txBody>
      </p:sp>
      <p:sp>
        <p:nvSpPr>
          <p:cNvPr id="3083" name="Text Box 11"/>
          <p:cNvSpPr txBox="1">
            <a:spLocks noChangeArrowheads="1"/>
          </p:cNvSpPr>
          <p:nvPr/>
        </p:nvSpPr>
        <p:spPr bwMode="auto">
          <a:xfrm>
            <a:off x="2514600" y="16764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b="1" i="0">
                <a:solidFill>
                  <a:srgbClr val="00CC00"/>
                </a:solidFill>
              </a:rPr>
              <a:t>domain</a:t>
            </a:r>
            <a:r>
              <a:rPr lang="en-US" i="0">
                <a:solidFill>
                  <a:srgbClr val="00CC00"/>
                </a:solidFill>
              </a:rPr>
              <a:t> = {-1,0,2,4,9}</a:t>
            </a:r>
          </a:p>
        </p:txBody>
      </p:sp>
      <p:sp>
        <p:nvSpPr>
          <p:cNvPr id="3084" name="Text Box 12"/>
          <p:cNvSpPr txBox="1">
            <a:spLocks noChangeArrowheads="1"/>
          </p:cNvSpPr>
          <p:nvPr/>
        </p:nvSpPr>
        <p:spPr bwMode="auto">
          <a:xfrm>
            <a:off x="990600" y="2209800"/>
            <a:ext cx="6705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sz="2000" i="0">
                <a:solidFill>
                  <a:srgbClr val="CC3399"/>
                </a:solidFill>
              </a:rPr>
              <a:t>These are the x values written in a set from smallest to largest</a:t>
            </a:r>
          </a:p>
        </p:txBody>
      </p:sp>
      <p:sp>
        <p:nvSpPr>
          <p:cNvPr id="3085" name="Text Box 13"/>
          <p:cNvSpPr txBox="1">
            <a:spLocks noChangeArrowheads="1"/>
          </p:cNvSpPr>
          <p:nvPr/>
        </p:nvSpPr>
        <p:spPr bwMode="auto">
          <a:xfrm>
            <a:off x="2819400" y="48006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b="1" i="0">
                <a:solidFill>
                  <a:srgbClr val="66CCFF"/>
                </a:solidFill>
              </a:rPr>
              <a:t>range</a:t>
            </a:r>
            <a:r>
              <a:rPr lang="en-US" i="0">
                <a:solidFill>
                  <a:srgbClr val="66CCFF"/>
                </a:solidFill>
              </a:rPr>
              <a:t> = {-6,-2,3,5,9}</a:t>
            </a:r>
          </a:p>
        </p:txBody>
      </p:sp>
      <p:sp>
        <p:nvSpPr>
          <p:cNvPr id="3086" name="Text Box 14"/>
          <p:cNvSpPr txBox="1">
            <a:spLocks noChangeArrowheads="1"/>
          </p:cNvSpPr>
          <p:nvPr/>
        </p:nvSpPr>
        <p:spPr bwMode="auto">
          <a:xfrm>
            <a:off x="1066800" y="4191000"/>
            <a:ext cx="6705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sz="2000" b="1" i="0"/>
              <a:t>These are the y values written in a set from smallest to largest</a:t>
            </a:r>
          </a:p>
        </p:txBody>
      </p:sp>
      <p:pic>
        <p:nvPicPr>
          <p:cNvPr id="9231" name="Picture 14" descr="collegeLog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86750" y="0"/>
            <a:ext cx="85725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3075"/>
                                        </p:tgtEl>
                                        <p:attrNameLst>
                                          <p:attrName>style.visibility</p:attrName>
                                        </p:attrNameLst>
                                      </p:cBhvr>
                                      <p:to>
                                        <p:strVal val="visible"/>
                                      </p:to>
                                    </p:set>
                                    <p:anim calcmode="lin" valueType="num">
                                      <p:cBhvr>
                                        <p:cTn id="7" dur="1000" fill="hold"/>
                                        <p:tgtEl>
                                          <p:spTgt spid="3075"/>
                                        </p:tgtEl>
                                        <p:attrNameLst>
                                          <p:attrName>ppt_w</p:attrName>
                                        </p:attrNameLst>
                                      </p:cBhvr>
                                      <p:tavLst>
                                        <p:tav tm="0">
                                          <p:val>
                                            <p:fltVal val="0"/>
                                          </p:val>
                                        </p:tav>
                                        <p:tav tm="100000">
                                          <p:val>
                                            <p:strVal val="#ppt_w"/>
                                          </p:val>
                                        </p:tav>
                                      </p:tavLst>
                                    </p:anim>
                                    <p:anim calcmode="lin" valueType="num">
                                      <p:cBhvr>
                                        <p:cTn id="8" dur="1000" fill="hold"/>
                                        <p:tgtEl>
                                          <p:spTgt spid="3075"/>
                                        </p:tgtEl>
                                        <p:attrNameLst>
                                          <p:attrName>ppt_h</p:attrName>
                                        </p:attrNameLst>
                                      </p:cBhvr>
                                      <p:tavLst>
                                        <p:tav tm="0">
                                          <p:val>
                                            <p:fltVal val="0"/>
                                          </p:val>
                                        </p:tav>
                                        <p:tav tm="100000">
                                          <p:val>
                                            <p:strVal val="#ppt_h"/>
                                          </p:val>
                                        </p:tav>
                                      </p:tavLst>
                                    </p:anim>
                                    <p:anim calcmode="lin" valueType="num">
                                      <p:cBhvr>
                                        <p:cTn id="9" dur="1000" fill="hold"/>
                                        <p:tgtEl>
                                          <p:spTgt spid="307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07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12" fill="hold" grpId="0" nodeType="clickEffect">
                                  <p:stCondLst>
                                    <p:cond delay="0"/>
                                  </p:stCondLst>
                                  <p:childTnLst>
                                    <p:set>
                                      <p:cBhvr>
                                        <p:cTn id="14" dur="1" fill="hold">
                                          <p:stCondLst>
                                            <p:cond delay="0"/>
                                          </p:stCondLst>
                                        </p:cTn>
                                        <p:tgtEl>
                                          <p:spTgt spid="3077"/>
                                        </p:tgtEl>
                                        <p:attrNameLst>
                                          <p:attrName>style.visibility</p:attrName>
                                        </p:attrNameLst>
                                      </p:cBhvr>
                                      <p:to>
                                        <p:strVal val="visible"/>
                                      </p:to>
                                    </p:set>
                                    <p:anim calcmode="lin" valueType="num">
                                      <p:cBhvr additive="base">
                                        <p:cTn id="15" dur="500" fill="hold"/>
                                        <p:tgtEl>
                                          <p:spTgt spid="3077"/>
                                        </p:tgtEl>
                                        <p:attrNameLst>
                                          <p:attrName>ppt_x</p:attrName>
                                        </p:attrNameLst>
                                      </p:cBhvr>
                                      <p:tavLst>
                                        <p:tav tm="0">
                                          <p:val>
                                            <p:strVal val="0-#ppt_w/2"/>
                                          </p:val>
                                        </p:tav>
                                        <p:tav tm="100000">
                                          <p:val>
                                            <p:strVal val="#ppt_x"/>
                                          </p:val>
                                        </p:tav>
                                      </p:tavLst>
                                    </p:anim>
                                    <p:anim calcmode="lin" valueType="num">
                                      <p:cBhvr additive="base">
                                        <p:cTn id="16" dur="500" fill="hold"/>
                                        <p:tgtEl>
                                          <p:spTgt spid="3077"/>
                                        </p:tgtEl>
                                        <p:attrNameLst>
                                          <p:attrName>ppt_y</p:attrName>
                                        </p:attrNameLst>
                                      </p:cBhvr>
                                      <p:tavLst>
                                        <p:tav tm="0">
                                          <p:val>
                                            <p:strVal val="1+#ppt_h/2"/>
                                          </p:val>
                                        </p:tav>
                                        <p:tav tm="100000">
                                          <p:val>
                                            <p:strVal val="#ppt_y"/>
                                          </p:val>
                                        </p:tav>
                                      </p:tavLst>
                                    </p:anim>
                                  </p:childTnLst>
                                </p:cTn>
                              </p:par>
                            </p:childTnLst>
                          </p:cTn>
                        </p:par>
                        <p:par>
                          <p:cTn id="17" fill="hold" nodeType="afterGroup">
                            <p:stCondLst>
                              <p:cond delay="500"/>
                            </p:stCondLst>
                            <p:childTnLst>
                              <p:par>
                                <p:cTn id="18" presetID="22" presetClass="entr" presetSubtype="2" fill="hold" grpId="0" nodeType="afterEffect">
                                  <p:stCondLst>
                                    <p:cond delay="0"/>
                                  </p:stCondLst>
                                  <p:childTnLst>
                                    <p:set>
                                      <p:cBhvr>
                                        <p:cTn id="19" dur="1" fill="hold">
                                          <p:stCondLst>
                                            <p:cond delay="0"/>
                                          </p:stCondLst>
                                        </p:cTn>
                                        <p:tgtEl>
                                          <p:spTgt spid="3078"/>
                                        </p:tgtEl>
                                        <p:attrNameLst>
                                          <p:attrName>style.visibility</p:attrName>
                                        </p:attrNameLst>
                                      </p:cBhvr>
                                      <p:to>
                                        <p:strVal val="visible"/>
                                      </p:to>
                                    </p:set>
                                    <p:animEffect transition="in" filter="wipe(right)">
                                      <p:cBhvr>
                                        <p:cTn id="20" dur="500"/>
                                        <p:tgtEl>
                                          <p:spTgt spid="3078"/>
                                        </p:tgtEl>
                                      </p:cBhvr>
                                    </p:animEffect>
                                  </p:childTnLst>
                                </p:cTn>
                              </p:par>
                            </p:childTnLst>
                          </p:cTn>
                        </p:par>
                        <p:par>
                          <p:cTn id="21" fill="hold" nodeType="afterGroup">
                            <p:stCondLst>
                              <p:cond delay="1000"/>
                            </p:stCondLst>
                            <p:childTnLst>
                              <p:par>
                                <p:cTn id="22" presetID="9" presetClass="entr" presetSubtype="0" fill="hold" grpId="0" nodeType="afterEffect">
                                  <p:stCondLst>
                                    <p:cond delay="0"/>
                                  </p:stCondLst>
                                  <p:childTnLst>
                                    <p:set>
                                      <p:cBhvr>
                                        <p:cTn id="23" dur="1" fill="hold">
                                          <p:stCondLst>
                                            <p:cond delay="0"/>
                                          </p:stCondLst>
                                        </p:cTn>
                                        <p:tgtEl>
                                          <p:spTgt spid="3076"/>
                                        </p:tgtEl>
                                        <p:attrNameLst>
                                          <p:attrName>style.visibility</p:attrName>
                                        </p:attrNameLst>
                                      </p:cBhvr>
                                      <p:to>
                                        <p:strVal val="visible"/>
                                      </p:to>
                                    </p:set>
                                    <p:animEffect transition="in" filter="dissolve">
                                      <p:cBhvr>
                                        <p:cTn id="24" dur="500"/>
                                        <p:tgtEl>
                                          <p:spTgt spid="3076"/>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3079"/>
                                        </p:tgtEl>
                                        <p:attrNameLst>
                                          <p:attrName>style.visibility</p:attrName>
                                        </p:attrNameLst>
                                      </p:cBhvr>
                                      <p:to>
                                        <p:strVal val="visible"/>
                                      </p:to>
                                    </p:set>
                                    <p:animEffect transition="in" filter="randombar(horizontal)">
                                      <p:cBhvr>
                                        <p:cTn id="29" dur="500"/>
                                        <p:tgtEl>
                                          <p:spTgt spid="3079"/>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3080"/>
                                        </p:tgtEl>
                                        <p:attrNameLst>
                                          <p:attrName>style.visibility</p:attrName>
                                        </p:attrNameLst>
                                      </p:cBhvr>
                                      <p:to>
                                        <p:strVal val="visible"/>
                                      </p:to>
                                    </p:set>
                                    <p:animEffect transition="in" filter="dissolve">
                                      <p:cBhvr>
                                        <p:cTn id="34" dur="500"/>
                                        <p:tgtEl>
                                          <p:spTgt spid="3080"/>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4" presetClass="entr" presetSubtype="16" fill="hold" grpId="0" nodeType="clickEffect">
                                  <p:stCondLst>
                                    <p:cond delay="0"/>
                                  </p:stCondLst>
                                  <p:childTnLst>
                                    <p:set>
                                      <p:cBhvr>
                                        <p:cTn id="38" dur="1" fill="hold">
                                          <p:stCondLst>
                                            <p:cond delay="0"/>
                                          </p:stCondLst>
                                        </p:cTn>
                                        <p:tgtEl>
                                          <p:spTgt spid="3083"/>
                                        </p:tgtEl>
                                        <p:attrNameLst>
                                          <p:attrName>style.visibility</p:attrName>
                                        </p:attrNameLst>
                                      </p:cBhvr>
                                      <p:to>
                                        <p:strVal val="visible"/>
                                      </p:to>
                                    </p:set>
                                    <p:animEffect transition="in" filter="box(in)">
                                      <p:cBhvr>
                                        <p:cTn id="39" dur="500"/>
                                        <p:tgtEl>
                                          <p:spTgt spid="3083"/>
                                        </p:tgtEl>
                                      </p:cBhvr>
                                    </p:animEffect>
                                  </p:childTnLst>
                                </p:cTn>
                              </p:par>
                            </p:childTnLst>
                          </p:cTn>
                        </p:par>
                        <p:par>
                          <p:cTn id="40" fill="hold" nodeType="afterGroup">
                            <p:stCondLst>
                              <p:cond delay="500"/>
                            </p:stCondLst>
                            <p:childTnLst>
                              <p:par>
                                <p:cTn id="41" presetID="4" presetClass="entr" presetSubtype="16" fill="hold" grpId="0" nodeType="afterEffect">
                                  <p:stCondLst>
                                    <p:cond delay="0"/>
                                  </p:stCondLst>
                                  <p:childTnLst>
                                    <p:set>
                                      <p:cBhvr>
                                        <p:cTn id="42" dur="1" fill="hold">
                                          <p:stCondLst>
                                            <p:cond delay="0"/>
                                          </p:stCondLst>
                                        </p:cTn>
                                        <p:tgtEl>
                                          <p:spTgt spid="3084"/>
                                        </p:tgtEl>
                                        <p:attrNameLst>
                                          <p:attrName>style.visibility</p:attrName>
                                        </p:attrNameLst>
                                      </p:cBhvr>
                                      <p:to>
                                        <p:strVal val="visible"/>
                                      </p:to>
                                    </p:set>
                                    <p:animEffect transition="in" filter="box(in)">
                                      <p:cBhvr>
                                        <p:cTn id="43" dur="500"/>
                                        <p:tgtEl>
                                          <p:spTgt spid="3084"/>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4" presetClass="entr" presetSubtype="10" fill="hold" grpId="0" nodeType="clickEffect">
                                  <p:stCondLst>
                                    <p:cond delay="0"/>
                                  </p:stCondLst>
                                  <p:childTnLst>
                                    <p:set>
                                      <p:cBhvr>
                                        <p:cTn id="47" dur="1" fill="hold">
                                          <p:stCondLst>
                                            <p:cond delay="0"/>
                                          </p:stCondLst>
                                        </p:cTn>
                                        <p:tgtEl>
                                          <p:spTgt spid="3081"/>
                                        </p:tgtEl>
                                        <p:attrNameLst>
                                          <p:attrName>style.visibility</p:attrName>
                                        </p:attrNameLst>
                                      </p:cBhvr>
                                      <p:to>
                                        <p:strVal val="visible"/>
                                      </p:to>
                                    </p:set>
                                    <p:animEffect transition="in" filter="randombar(horizontal)">
                                      <p:cBhvr>
                                        <p:cTn id="48" dur="500"/>
                                        <p:tgtEl>
                                          <p:spTgt spid="3081"/>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9" presetClass="entr" presetSubtype="0" fill="hold" grpId="0" nodeType="clickEffect">
                                  <p:stCondLst>
                                    <p:cond delay="0"/>
                                  </p:stCondLst>
                                  <p:childTnLst>
                                    <p:set>
                                      <p:cBhvr>
                                        <p:cTn id="52" dur="1" fill="hold">
                                          <p:stCondLst>
                                            <p:cond delay="0"/>
                                          </p:stCondLst>
                                        </p:cTn>
                                        <p:tgtEl>
                                          <p:spTgt spid="3082"/>
                                        </p:tgtEl>
                                        <p:attrNameLst>
                                          <p:attrName>style.visibility</p:attrName>
                                        </p:attrNameLst>
                                      </p:cBhvr>
                                      <p:to>
                                        <p:strVal val="visible"/>
                                      </p:to>
                                    </p:set>
                                    <p:animEffect transition="in" filter="dissolve">
                                      <p:cBhvr>
                                        <p:cTn id="53" dur="500"/>
                                        <p:tgtEl>
                                          <p:spTgt spid="3082"/>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4" presetClass="entr" presetSubtype="16" fill="hold" grpId="0" nodeType="clickEffect">
                                  <p:stCondLst>
                                    <p:cond delay="0"/>
                                  </p:stCondLst>
                                  <p:childTnLst>
                                    <p:set>
                                      <p:cBhvr>
                                        <p:cTn id="57" dur="1" fill="hold">
                                          <p:stCondLst>
                                            <p:cond delay="0"/>
                                          </p:stCondLst>
                                        </p:cTn>
                                        <p:tgtEl>
                                          <p:spTgt spid="3085"/>
                                        </p:tgtEl>
                                        <p:attrNameLst>
                                          <p:attrName>style.visibility</p:attrName>
                                        </p:attrNameLst>
                                      </p:cBhvr>
                                      <p:to>
                                        <p:strVal val="visible"/>
                                      </p:to>
                                    </p:set>
                                    <p:animEffect transition="in" filter="box(in)">
                                      <p:cBhvr>
                                        <p:cTn id="58" dur="500"/>
                                        <p:tgtEl>
                                          <p:spTgt spid="3085"/>
                                        </p:tgtEl>
                                      </p:cBhvr>
                                    </p:animEffect>
                                  </p:childTnLst>
                                </p:cTn>
                              </p:par>
                            </p:childTnLst>
                          </p:cTn>
                        </p:par>
                        <p:par>
                          <p:cTn id="59" fill="hold" nodeType="afterGroup">
                            <p:stCondLst>
                              <p:cond delay="500"/>
                            </p:stCondLst>
                            <p:childTnLst>
                              <p:par>
                                <p:cTn id="60" presetID="4" presetClass="entr" presetSubtype="16" fill="hold" grpId="0" nodeType="afterEffect">
                                  <p:stCondLst>
                                    <p:cond delay="0"/>
                                  </p:stCondLst>
                                  <p:childTnLst>
                                    <p:set>
                                      <p:cBhvr>
                                        <p:cTn id="61" dur="1" fill="hold">
                                          <p:stCondLst>
                                            <p:cond delay="0"/>
                                          </p:stCondLst>
                                        </p:cTn>
                                        <p:tgtEl>
                                          <p:spTgt spid="3086"/>
                                        </p:tgtEl>
                                        <p:attrNameLst>
                                          <p:attrName>style.visibility</p:attrName>
                                        </p:attrNameLst>
                                      </p:cBhvr>
                                      <p:to>
                                        <p:strVal val="visible"/>
                                      </p:to>
                                    </p:set>
                                    <p:animEffect transition="in" filter="box(in)">
                                      <p:cBhvr>
                                        <p:cTn id="62" dur="500"/>
                                        <p:tgtEl>
                                          <p:spTgt spid="30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autoUpdateAnimBg="0"/>
      <p:bldP spid="3076" grpId="0" animBg="1"/>
      <p:bldP spid="3077" grpId="0" autoUpdateAnimBg="0"/>
      <p:bldP spid="3078" grpId="0" animBg="1"/>
      <p:bldP spid="3079" grpId="0" autoUpdateAnimBg="0"/>
      <p:bldP spid="3080" grpId="0" autoUpdateAnimBg="0"/>
      <p:bldP spid="3081" grpId="0" autoUpdateAnimBg="0"/>
      <p:bldP spid="3082" grpId="0" autoUpdateAnimBg="0"/>
      <p:bldP spid="3083" grpId="0" autoUpdateAnimBg="0"/>
      <p:bldP spid="3084" grpId="0" autoUpdateAnimBg="0"/>
      <p:bldP spid="3085" grpId="0" autoUpdateAnimBg="0"/>
      <p:bldP spid="3086"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Oval 2"/>
          <p:cNvSpPr>
            <a:spLocks noChangeArrowheads="1"/>
          </p:cNvSpPr>
          <p:nvPr/>
        </p:nvSpPr>
        <p:spPr bwMode="auto">
          <a:xfrm>
            <a:off x="1219200" y="1371600"/>
            <a:ext cx="2133600" cy="3505200"/>
          </a:xfrm>
          <a:prstGeom prst="ellipse">
            <a:avLst/>
          </a:prstGeom>
          <a:solidFill>
            <a:srgbClr val="FFFF00"/>
          </a:solidFill>
          <a:ln w="57150">
            <a:solidFill>
              <a:srgbClr val="00B0F0"/>
            </a:solidFill>
            <a:round/>
            <a:headEnd/>
            <a:tailEnd/>
          </a:ln>
        </p:spPr>
        <p:txBody>
          <a:bodyPr wrap="none"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p>
        </p:txBody>
      </p:sp>
      <p:sp>
        <p:nvSpPr>
          <p:cNvPr id="10243" name="Oval 4"/>
          <p:cNvSpPr>
            <a:spLocks noChangeArrowheads="1"/>
          </p:cNvSpPr>
          <p:nvPr/>
        </p:nvSpPr>
        <p:spPr bwMode="auto">
          <a:xfrm>
            <a:off x="5486400" y="1371600"/>
            <a:ext cx="2133600" cy="3505200"/>
          </a:xfrm>
          <a:prstGeom prst="ellipse">
            <a:avLst/>
          </a:prstGeom>
          <a:solidFill>
            <a:srgbClr val="00CC00"/>
          </a:solidFill>
          <a:ln w="57150">
            <a:solidFill>
              <a:srgbClr val="00B0F0"/>
            </a:solidFill>
            <a:round/>
            <a:headEnd/>
            <a:tailEnd/>
          </a:ln>
        </p:spPr>
        <p:txBody>
          <a:bodyPr wrap="none"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p>
        </p:txBody>
      </p:sp>
      <p:sp>
        <p:nvSpPr>
          <p:cNvPr id="10244" name="Text Box 5"/>
          <p:cNvSpPr txBox="1">
            <a:spLocks noChangeArrowheads="1"/>
          </p:cNvSpPr>
          <p:nvPr/>
        </p:nvSpPr>
        <p:spPr bwMode="auto">
          <a:xfrm>
            <a:off x="762000" y="5181600"/>
            <a:ext cx="3124200" cy="4572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solidFill>
                  <a:srgbClr val="00FF00"/>
                </a:solidFill>
              </a:rPr>
              <a:t>Domain (set of all x’s)</a:t>
            </a:r>
          </a:p>
        </p:txBody>
      </p:sp>
      <p:sp>
        <p:nvSpPr>
          <p:cNvPr id="10245" name="Text Box 6"/>
          <p:cNvSpPr txBox="1">
            <a:spLocks noChangeArrowheads="1"/>
          </p:cNvSpPr>
          <p:nvPr/>
        </p:nvSpPr>
        <p:spPr bwMode="auto">
          <a:xfrm>
            <a:off x="5105400" y="5257800"/>
            <a:ext cx="3124200" cy="4572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solidFill>
                  <a:srgbClr val="66CCFF"/>
                </a:solidFill>
              </a:rPr>
              <a:t>Range (set of all y’s)</a:t>
            </a:r>
          </a:p>
        </p:txBody>
      </p:sp>
      <p:sp>
        <p:nvSpPr>
          <p:cNvPr id="10246" name="Text Box 8"/>
          <p:cNvSpPr txBox="1">
            <a:spLocks noChangeArrowheads="1"/>
          </p:cNvSpPr>
          <p:nvPr/>
        </p:nvSpPr>
        <p:spPr bwMode="auto">
          <a:xfrm>
            <a:off x="2057400" y="1752600"/>
            <a:ext cx="381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1</a:t>
            </a:r>
          </a:p>
        </p:txBody>
      </p:sp>
      <p:sp>
        <p:nvSpPr>
          <p:cNvPr id="10247" name="Text Box 9"/>
          <p:cNvSpPr txBox="1">
            <a:spLocks noChangeArrowheads="1"/>
          </p:cNvSpPr>
          <p:nvPr/>
        </p:nvSpPr>
        <p:spPr bwMode="auto">
          <a:xfrm>
            <a:off x="2057400" y="2286000"/>
            <a:ext cx="381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2</a:t>
            </a:r>
          </a:p>
        </p:txBody>
      </p:sp>
      <p:sp>
        <p:nvSpPr>
          <p:cNvPr id="10248" name="Text Box 10"/>
          <p:cNvSpPr txBox="1">
            <a:spLocks noChangeArrowheads="1"/>
          </p:cNvSpPr>
          <p:nvPr/>
        </p:nvSpPr>
        <p:spPr bwMode="auto">
          <a:xfrm>
            <a:off x="2057400" y="2819400"/>
            <a:ext cx="381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3</a:t>
            </a:r>
          </a:p>
        </p:txBody>
      </p:sp>
      <p:sp>
        <p:nvSpPr>
          <p:cNvPr id="10249" name="Text Box 11"/>
          <p:cNvSpPr txBox="1">
            <a:spLocks noChangeArrowheads="1"/>
          </p:cNvSpPr>
          <p:nvPr/>
        </p:nvSpPr>
        <p:spPr bwMode="auto">
          <a:xfrm>
            <a:off x="2057400" y="3429000"/>
            <a:ext cx="381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4</a:t>
            </a:r>
          </a:p>
        </p:txBody>
      </p:sp>
      <p:sp>
        <p:nvSpPr>
          <p:cNvPr id="10250" name="Text Box 12"/>
          <p:cNvSpPr txBox="1">
            <a:spLocks noChangeArrowheads="1"/>
          </p:cNvSpPr>
          <p:nvPr/>
        </p:nvSpPr>
        <p:spPr bwMode="auto">
          <a:xfrm>
            <a:off x="2057400" y="4038600"/>
            <a:ext cx="381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5</a:t>
            </a:r>
          </a:p>
        </p:txBody>
      </p:sp>
      <p:sp>
        <p:nvSpPr>
          <p:cNvPr id="10251" name="Text Box 13"/>
          <p:cNvSpPr txBox="1">
            <a:spLocks noChangeArrowheads="1"/>
          </p:cNvSpPr>
          <p:nvPr/>
        </p:nvSpPr>
        <p:spPr bwMode="auto">
          <a:xfrm>
            <a:off x="6324600" y="1981200"/>
            <a:ext cx="381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2</a:t>
            </a:r>
          </a:p>
        </p:txBody>
      </p:sp>
      <p:sp>
        <p:nvSpPr>
          <p:cNvPr id="10252" name="Text Box 14"/>
          <p:cNvSpPr txBox="1">
            <a:spLocks noChangeArrowheads="1"/>
          </p:cNvSpPr>
          <p:nvPr/>
        </p:nvSpPr>
        <p:spPr bwMode="auto">
          <a:xfrm>
            <a:off x="6248400" y="39624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10</a:t>
            </a:r>
          </a:p>
        </p:txBody>
      </p:sp>
      <p:sp>
        <p:nvSpPr>
          <p:cNvPr id="10253" name="Text Box 15"/>
          <p:cNvSpPr txBox="1">
            <a:spLocks noChangeArrowheads="1"/>
          </p:cNvSpPr>
          <p:nvPr/>
        </p:nvSpPr>
        <p:spPr bwMode="auto">
          <a:xfrm>
            <a:off x="6324600" y="3505200"/>
            <a:ext cx="381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8</a:t>
            </a:r>
          </a:p>
        </p:txBody>
      </p:sp>
      <p:sp>
        <p:nvSpPr>
          <p:cNvPr id="10254" name="Text Box 16"/>
          <p:cNvSpPr txBox="1">
            <a:spLocks noChangeArrowheads="1"/>
          </p:cNvSpPr>
          <p:nvPr/>
        </p:nvSpPr>
        <p:spPr bwMode="auto">
          <a:xfrm>
            <a:off x="6324600" y="3048000"/>
            <a:ext cx="381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6</a:t>
            </a:r>
          </a:p>
        </p:txBody>
      </p:sp>
      <p:sp>
        <p:nvSpPr>
          <p:cNvPr id="10255" name="Text Box 17"/>
          <p:cNvSpPr txBox="1">
            <a:spLocks noChangeArrowheads="1"/>
          </p:cNvSpPr>
          <p:nvPr/>
        </p:nvSpPr>
        <p:spPr bwMode="auto">
          <a:xfrm>
            <a:off x="6324600" y="2514600"/>
            <a:ext cx="381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4</a:t>
            </a:r>
          </a:p>
        </p:txBody>
      </p:sp>
      <p:sp>
        <p:nvSpPr>
          <p:cNvPr id="4114" name="Text Box 18"/>
          <p:cNvSpPr txBox="1">
            <a:spLocks noChangeArrowheads="1"/>
          </p:cNvSpPr>
          <p:nvPr/>
        </p:nvSpPr>
        <p:spPr bwMode="auto">
          <a:xfrm>
            <a:off x="1905000" y="304800"/>
            <a:ext cx="6172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solidFill>
                  <a:srgbClr val="CC3399"/>
                </a:solidFill>
                <a:latin typeface="Arial Black" panose="020B0A04020102020204" pitchFamily="34" charset="0"/>
              </a:rPr>
              <a:t>A relation assigns the x’s with y’s</a:t>
            </a:r>
          </a:p>
        </p:txBody>
      </p:sp>
      <p:sp>
        <p:nvSpPr>
          <p:cNvPr id="4115" name="Line 19"/>
          <p:cNvSpPr>
            <a:spLocks noChangeShapeType="1"/>
          </p:cNvSpPr>
          <p:nvPr/>
        </p:nvSpPr>
        <p:spPr bwMode="auto">
          <a:xfrm>
            <a:off x="2438400" y="1981200"/>
            <a:ext cx="3810000" cy="12192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116" name="Line 20"/>
          <p:cNvSpPr>
            <a:spLocks noChangeShapeType="1"/>
          </p:cNvSpPr>
          <p:nvPr/>
        </p:nvSpPr>
        <p:spPr bwMode="auto">
          <a:xfrm flipV="1">
            <a:off x="2362200" y="2743200"/>
            <a:ext cx="3886200" cy="3048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117" name="Line 21"/>
          <p:cNvSpPr>
            <a:spLocks noChangeShapeType="1"/>
          </p:cNvSpPr>
          <p:nvPr/>
        </p:nvSpPr>
        <p:spPr bwMode="auto">
          <a:xfrm flipV="1">
            <a:off x="2438400" y="2286000"/>
            <a:ext cx="3810000" cy="3048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118" name="Line 22"/>
          <p:cNvSpPr>
            <a:spLocks noChangeShapeType="1"/>
          </p:cNvSpPr>
          <p:nvPr/>
        </p:nvSpPr>
        <p:spPr bwMode="auto">
          <a:xfrm>
            <a:off x="2362200" y="3657600"/>
            <a:ext cx="3962400" cy="762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119" name="Line 23"/>
          <p:cNvSpPr>
            <a:spLocks noChangeShapeType="1"/>
          </p:cNvSpPr>
          <p:nvPr/>
        </p:nvSpPr>
        <p:spPr bwMode="auto">
          <a:xfrm flipV="1">
            <a:off x="2438400" y="4191000"/>
            <a:ext cx="3733800" cy="762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120" name="Text Box 24"/>
          <p:cNvSpPr txBox="1">
            <a:spLocks noChangeArrowheads="1"/>
          </p:cNvSpPr>
          <p:nvPr/>
        </p:nvSpPr>
        <p:spPr bwMode="auto">
          <a:xfrm>
            <a:off x="685800" y="5943600"/>
            <a:ext cx="762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This relation can be written {(1,6), (2,2), (3,4), (4,8), (5,10)}</a:t>
            </a:r>
          </a:p>
        </p:txBody>
      </p:sp>
      <p:pic>
        <p:nvPicPr>
          <p:cNvPr id="10263" name="Picture 22" descr="collegeLog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86750" y="0"/>
            <a:ext cx="85725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4" fill="hold" grpId="0" nodeType="clickEffect">
                                  <p:stCondLst>
                                    <p:cond delay="0"/>
                                  </p:stCondLst>
                                  <p:childTnLst>
                                    <p:set>
                                      <p:cBhvr>
                                        <p:cTn id="6" dur="1" fill="hold">
                                          <p:stCondLst>
                                            <p:cond delay="0"/>
                                          </p:stCondLst>
                                        </p:cTn>
                                        <p:tgtEl>
                                          <p:spTgt spid="4114"/>
                                        </p:tgtEl>
                                        <p:attrNameLst>
                                          <p:attrName>style.visibility</p:attrName>
                                        </p:attrNameLst>
                                      </p:cBhvr>
                                      <p:to>
                                        <p:strVal val="visible"/>
                                      </p:to>
                                    </p:set>
                                    <p:anim calcmode="lin" valueType="num">
                                      <p:cBhvr additive="base">
                                        <p:cTn id="7" dur="5000" fill="hold"/>
                                        <p:tgtEl>
                                          <p:spTgt spid="4114"/>
                                        </p:tgtEl>
                                        <p:attrNameLst>
                                          <p:attrName>ppt_x</p:attrName>
                                        </p:attrNameLst>
                                      </p:cBhvr>
                                      <p:tavLst>
                                        <p:tav tm="0">
                                          <p:val>
                                            <p:strVal val="#ppt_x"/>
                                          </p:val>
                                        </p:tav>
                                        <p:tav tm="100000">
                                          <p:val>
                                            <p:strVal val="#ppt_x"/>
                                          </p:val>
                                        </p:tav>
                                      </p:tavLst>
                                    </p:anim>
                                    <p:anim calcmode="lin" valueType="num">
                                      <p:cBhvr additive="base">
                                        <p:cTn id="8" dur="5000" fill="hold"/>
                                        <p:tgtEl>
                                          <p:spTgt spid="411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4115"/>
                                        </p:tgtEl>
                                        <p:attrNameLst>
                                          <p:attrName>style.visibility</p:attrName>
                                        </p:attrNameLst>
                                      </p:cBhvr>
                                      <p:to>
                                        <p:strVal val="visible"/>
                                      </p:to>
                                    </p:set>
                                    <p:animEffect transition="in" filter="wipe(left)">
                                      <p:cBhvr>
                                        <p:cTn id="13" dur="500"/>
                                        <p:tgtEl>
                                          <p:spTgt spid="4115"/>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4117"/>
                                        </p:tgtEl>
                                        <p:attrNameLst>
                                          <p:attrName>style.visibility</p:attrName>
                                        </p:attrNameLst>
                                      </p:cBhvr>
                                      <p:to>
                                        <p:strVal val="visible"/>
                                      </p:to>
                                    </p:set>
                                    <p:animEffect transition="in" filter="wipe(left)">
                                      <p:cBhvr>
                                        <p:cTn id="18" dur="500"/>
                                        <p:tgtEl>
                                          <p:spTgt spid="4117"/>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4116"/>
                                        </p:tgtEl>
                                        <p:attrNameLst>
                                          <p:attrName>style.visibility</p:attrName>
                                        </p:attrNameLst>
                                      </p:cBhvr>
                                      <p:to>
                                        <p:strVal val="visible"/>
                                      </p:to>
                                    </p:set>
                                    <p:animEffect transition="in" filter="wipe(left)">
                                      <p:cBhvr>
                                        <p:cTn id="23" dur="500"/>
                                        <p:tgtEl>
                                          <p:spTgt spid="4116"/>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4118"/>
                                        </p:tgtEl>
                                        <p:attrNameLst>
                                          <p:attrName>style.visibility</p:attrName>
                                        </p:attrNameLst>
                                      </p:cBhvr>
                                      <p:to>
                                        <p:strVal val="visible"/>
                                      </p:to>
                                    </p:set>
                                    <p:animEffect transition="in" filter="wipe(left)">
                                      <p:cBhvr>
                                        <p:cTn id="28" dur="500"/>
                                        <p:tgtEl>
                                          <p:spTgt spid="4118"/>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4119"/>
                                        </p:tgtEl>
                                        <p:attrNameLst>
                                          <p:attrName>style.visibility</p:attrName>
                                        </p:attrNameLst>
                                      </p:cBhvr>
                                      <p:to>
                                        <p:strVal val="visible"/>
                                      </p:to>
                                    </p:set>
                                    <p:animEffect transition="in" filter="wipe(left)">
                                      <p:cBhvr>
                                        <p:cTn id="33" dur="500"/>
                                        <p:tgtEl>
                                          <p:spTgt spid="4119"/>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2" presetClass="entr" presetSubtype="4" fill="hold" grpId="0" nodeType="clickEffect">
                                  <p:stCondLst>
                                    <p:cond delay="0"/>
                                  </p:stCondLst>
                                  <p:childTnLst>
                                    <p:set>
                                      <p:cBhvr>
                                        <p:cTn id="37" dur="1" fill="hold">
                                          <p:stCondLst>
                                            <p:cond delay="0"/>
                                          </p:stCondLst>
                                        </p:cTn>
                                        <p:tgtEl>
                                          <p:spTgt spid="4120"/>
                                        </p:tgtEl>
                                        <p:attrNameLst>
                                          <p:attrName>style.visibility</p:attrName>
                                        </p:attrNameLst>
                                      </p:cBhvr>
                                      <p:to>
                                        <p:strVal val="visible"/>
                                      </p:to>
                                    </p:set>
                                    <p:animEffect transition="in" filter="slide(fromBottom)">
                                      <p:cBhvr>
                                        <p:cTn id="38" dur="500"/>
                                        <p:tgtEl>
                                          <p:spTgt spid="4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4" grpId="0" autoUpdateAnimBg="0"/>
      <p:bldP spid="4115" grpId="0" animBg="1"/>
      <p:bldP spid="4116" grpId="0" animBg="1"/>
      <p:bldP spid="4117" grpId="0" animBg="1"/>
      <p:bldP spid="4118" grpId="0" animBg="1"/>
      <p:bldP spid="4119" grpId="0" animBg="1"/>
      <p:bldP spid="4120"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533400" y="228600"/>
            <a:ext cx="8077200" cy="1187450"/>
          </a:xfrm>
          <a:prstGeom prst="rect">
            <a:avLst/>
          </a:prstGeom>
          <a:solidFill>
            <a:srgbClr val="CC33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solidFill>
                  <a:srgbClr val="FFCCFF"/>
                </a:solidFill>
                <a:latin typeface="Arial" panose="020B0604020202020204" pitchFamily="34" charset="0"/>
              </a:rPr>
              <a:t>A </a:t>
            </a:r>
            <a:r>
              <a:rPr lang="en-US" i="0">
                <a:solidFill>
                  <a:srgbClr val="FFFF66"/>
                </a:solidFill>
                <a:latin typeface="Arial" panose="020B0604020202020204" pitchFamily="34" charset="0"/>
              </a:rPr>
              <a:t>function</a:t>
            </a:r>
            <a:r>
              <a:rPr lang="en-US" i="0">
                <a:solidFill>
                  <a:srgbClr val="FFCCFF"/>
                </a:solidFill>
                <a:latin typeface="Arial" panose="020B0604020202020204" pitchFamily="34" charset="0"/>
              </a:rPr>
              <a:t> </a:t>
            </a:r>
            <a:r>
              <a:rPr lang="en-US">
                <a:solidFill>
                  <a:srgbClr val="FFCCFF"/>
                </a:solidFill>
                <a:latin typeface="Arial" panose="020B0604020202020204" pitchFamily="34" charset="0"/>
              </a:rPr>
              <a:t>f</a:t>
            </a:r>
            <a:r>
              <a:rPr lang="en-US" i="0">
                <a:solidFill>
                  <a:srgbClr val="FFCCFF"/>
                </a:solidFill>
                <a:latin typeface="Arial" panose="020B0604020202020204" pitchFamily="34" charset="0"/>
              </a:rPr>
              <a:t> from set A to set B is a rule of correspondence that assigns to each element </a:t>
            </a:r>
            <a:r>
              <a:rPr lang="en-US">
                <a:solidFill>
                  <a:srgbClr val="FFCCFF"/>
                </a:solidFill>
                <a:latin typeface="Arial" panose="020B0604020202020204" pitchFamily="34" charset="0"/>
              </a:rPr>
              <a:t>x</a:t>
            </a:r>
            <a:r>
              <a:rPr lang="en-US" i="0">
                <a:solidFill>
                  <a:srgbClr val="FFCCFF"/>
                </a:solidFill>
                <a:latin typeface="Arial" panose="020B0604020202020204" pitchFamily="34" charset="0"/>
              </a:rPr>
              <a:t> in the set A exactly one element </a:t>
            </a:r>
            <a:r>
              <a:rPr lang="en-US">
                <a:solidFill>
                  <a:srgbClr val="FFCCFF"/>
                </a:solidFill>
                <a:latin typeface="Arial" panose="020B0604020202020204" pitchFamily="34" charset="0"/>
              </a:rPr>
              <a:t>y</a:t>
            </a:r>
            <a:r>
              <a:rPr lang="en-US" i="0">
                <a:solidFill>
                  <a:srgbClr val="FFCCFF"/>
                </a:solidFill>
                <a:latin typeface="Arial" panose="020B0604020202020204" pitchFamily="34" charset="0"/>
              </a:rPr>
              <a:t> in the set B.</a:t>
            </a:r>
            <a:endParaRPr lang="en-US">
              <a:solidFill>
                <a:srgbClr val="FFCCFF"/>
              </a:solidFill>
              <a:latin typeface="Arial" panose="020B0604020202020204" pitchFamily="34" charset="0"/>
            </a:endParaRPr>
          </a:p>
        </p:txBody>
      </p:sp>
      <p:grpSp>
        <p:nvGrpSpPr>
          <p:cNvPr id="2" name="Group 23"/>
          <p:cNvGrpSpPr>
            <a:grpSpLocks/>
          </p:cNvGrpSpPr>
          <p:nvPr/>
        </p:nvGrpSpPr>
        <p:grpSpPr bwMode="auto">
          <a:xfrm>
            <a:off x="1447800" y="4938713"/>
            <a:ext cx="2133600" cy="990600"/>
            <a:chOff x="912" y="3024"/>
            <a:chExt cx="1344" cy="624"/>
          </a:xfrm>
        </p:grpSpPr>
        <p:sp>
          <p:nvSpPr>
            <p:cNvPr id="11299" name="AutoShape 7"/>
            <p:cNvSpPr>
              <a:spLocks noChangeArrowheads="1"/>
            </p:cNvSpPr>
            <p:nvPr/>
          </p:nvSpPr>
          <p:spPr bwMode="auto">
            <a:xfrm>
              <a:off x="912" y="3024"/>
              <a:ext cx="1248" cy="624"/>
            </a:xfrm>
            <a:prstGeom prst="wedgeRoundRectCallout">
              <a:avLst>
                <a:gd name="adj1" fmla="val -54088"/>
                <a:gd name="adj2" fmla="val 79167"/>
                <a:gd name="adj3" fmla="val 16667"/>
              </a:avLst>
            </a:prstGeom>
            <a:solidFill>
              <a:schemeClr val="bg1"/>
            </a:solidFill>
            <a:ln w="9525">
              <a:solidFill>
                <a:schemeClr val="tx1"/>
              </a:solidFill>
              <a:miter lim="800000"/>
              <a:headEnd/>
              <a:tailEnd/>
            </a:ln>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endParaRPr lang="en-AU"/>
            </a:p>
          </p:txBody>
        </p:sp>
        <p:sp>
          <p:nvSpPr>
            <p:cNvPr id="11300" name="Text Box 4"/>
            <p:cNvSpPr txBox="1">
              <a:spLocks noChangeArrowheads="1"/>
            </p:cNvSpPr>
            <p:nvPr/>
          </p:nvSpPr>
          <p:spPr bwMode="auto">
            <a:xfrm>
              <a:off x="960" y="3072"/>
              <a:ext cx="1296"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a:t>Whew! What did that say?</a:t>
              </a:r>
            </a:p>
          </p:txBody>
        </p:sp>
      </p:grpSp>
      <p:grpSp>
        <p:nvGrpSpPr>
          <p:cNvPr id="3" name="Group 29"/>
          <p:cNvGrpSpPr>
            <a:grpSpLocks/>
          </p:cNvGrpSpPr>
          <p:nvPr/>
        </p:nvGrpSpPr>
        <p:grpSpPr bwMode="auto">
          <a:xfrm>
            <a:off x="1524000" y="1600200"/>
            <a:ext cx="2590800" cy="3201988"/>
            <a:chOff x="960" y="1008"/>
            <a:chExt cx="1632" cy="2017"/>
          </a:xfrm>
        </p:grpSpPr>
        <p:sp>
          <p:nvSpPr>
            <p:cNvPr id="11292" name="Oval 8"/>
            <p:cNvSpPr>
              <a:spLocks noChangeArrowheads="1"/>
            </p:cNvSpPr>
            <p:nvPr/>
          </p:nvSpPr>
          <p:spPr bwMode="auto">
            <a:xfrm>
              <a:off x="1190" y="1008"/>
              <a:ext cx="1097" cy="1605"/>
            </a:xfrm>
            <a:prstGeom prst="ellipse">
              <a:avLst/>
            </a:prstGeom>
            <a:solidFill>
              <a:srgbClr val="00FF00"/>
            </a:solidFill>
            <a:ln w="57150">
              <a:solidFill>
                <a:srgbClr val="CC3399"/>
              </a:solidFill>
              <a:round/>
              <a:headEnd/>
              <a:tailEnd/>
            </a:ln>
          </p:spPr>
          <p:txBody>
            <a:bodyPr wrap="none"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p>
          </p:txBody>
        </p:sp>
        <p:sp>
          <p:nvSpPr>
            <p:cNvPr id="11293" name="Text Box 10"/>
            <p:cNvSpPr txBox="1">
              <a:spLocks noChangeArrowheads="1"/>
            </p:cNvSpPr>
            <p:nvPr/>
          </p:nvSpPr>
          <p:spPr bwMode="auto">
            <a:xfrm>
              <a:off x="960" y="2737"/>
              <a:ext cx="1632" cy="28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solidFill>
                    <a:srgbClr val="00FF00"/>
                  </a:solidFill>
                </a:rPr>
                <a:t>Set A is the domain</a:t>
              </a:r>
            </a:p>
          </p:txBody>
        </p:sp>
        <p:sp>
          <p:nvSpPr>
            <p:cNvPr id="11294" name="Text Box 12"/>
            <p:cNvSpPr txBox="1">
              <a:spLocks noChangeArrowheads="1"/>
            </p:cNvSpPr>
            <p:nvPr/>
          </p:nvSpPr>
          <p:spPr bwMode="auto">
            <a:xfrm>
              <a:off x="1622" y="1182"/>
              <a:ext cx="1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1</a:t>
              </a:r>
            </a:p>
          </p:txBody>
        </p:sp>
        <p:sp>
          <p:nvSpPr>
            <p:cNvPr id="11295" name="Text Box 13"/>
            <p:cNvSpPr txBox="1">
              <a:spLocks noChangeArrowheads="1"/>
            </p:cNvSpPr>
            <p:nvPr/>
          </p:nvSpPr>
          <p:spPr bwMode="auto">
            <a:xfrm>
              <a:off x="1622" y="1427"/>
              <a:ext cx="1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2</a:t>
              </a:r>
            </a:p>
          </p:txBody>
        </p:sp>
        <p:sp>
          <p:nvSpPr>
            <p:cNvPr id="11296" name="Text Box 14"/>
            <p:cNvSpPr txBox="1">
              <a:spLocks noChangeArrowheads="1"/>
            </p:cNvSpPr>
            <p:nvPr/>
          </p:nvSpPr>
          <p:spPr bwMode="auto">
            <a:xfrm>
              <a:off x="1622" y="1671"/>
              <a:ext cx="1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3</a:t>
              </a:r>
            </a:p>
          </p:txBody>
        </p:sp>
        <p:sp>
          <p:nvSpPr>
            <p:cNvPr id="11297" name="Text Box 15"/>
            <p:cNvSpPr txBox="1">
              <a:spLocks noChangeArrowheads="1"/>
            </p:cNvSpPr>
            <p:nvPr/>
          </p:nvSpPr>
          <p:spPr bwMode="auto">
            <a:xfrm>
              <a:off x="1622" y="1951"/>
              <a:ext cx="1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4</a:t>
              </a:r>
            </a:p>
          </p:txBody>
        </p:sp>
        <p:sp>
          <p:nvSpPr>
            <p:cNvPr id="11298" name="Text Box 16"/>
            <p:cNvSpPr txBox="1">
              <a:spLocks noChangeArrowheads="1"/>
            </p:cNvSpPr>
            <p:nvPr/>
          </p:nvSpPr>
          <p:spPr bwMode="auto">
            <a:xfrm>
              <a:off x="1622" y="2229"/>
              <a:ext cx="1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5</a:t>
              </a:r>
            </a:p>
          </p:txBody>
        </p:sp>
      </p:grpSp>
      <p:grpSp>
        <p:nvGrpSpPr>
          <p:cNvPr id="4" name="Group 30"/>
          <p:cNvGrpSpPr>
            <a:grpSpLocks/>
          </p:cNvGrpSpPr>
          <p:nvPr/>
        </p:nvGrpSpPr>
        <p:grpSpPr bwMode="auto">
          <a:xfrm>
            <a:off x="5324475" y="1600200"/>
            <a:ext cx="2371725" cy="3267075"/>
            <a:chOff x="3354" y="1008"/>
            <a:chExt cx="1494" cy="2058"/>
          </a:xfrm>
        </p:grpSpPr>
        <p:sp>
          <p:nvSpPr>
            <p:cNvPr id="11285" name="Oval 9"/>
            <p:cNvSpPr>
              <a:spLocks noChangeArrowheads="1"/>
            </p:cNvSpPr>
            <p:nvPr/>
          </p:nvSpPr>
          <p:spPr bwMode="auto">
            <a:xfrm>
              <a:off x="3385" y="1008"/>
              <a:ext cx="1096" cy="1605"/>
            </a:xfrm>
            <a:prstGeom prst="ellipse">
              <a:avLst/>
            </a:prstGeom>
            <a:solidFill>
              <a:srgbClr val="66CCFF"/>
            </a:solidFill>
            <a:ln w="57150">
              <a:solidFill>
                <a:srgbClr val="CC3399"/>
              </a:solidFill>
              <a:round/>
              <a:headEnd/>
              <a:tailEnd/>
            </a:ln>
          </p:spPr>
          <p:txBody>
            <a:bodyPr wrap="none"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p>
          </p:txBody>
        </p:sp>
        <p:sp>
          <p:nvSpPr>
            <p:cNvPr id="11286" name="Text Box 11"/>
            <p:cNvSpPr txBox="1">
              <a:spLocks noChangeArrowheads="1"/>
            </p:cNvSpPr>
            <p:nvPr/>
          </p:nvSpPr>
          <p:spPr bwMode="auto">
            <a:xfrm>
              <a:off x="3354" y="2778"/>
              <a:ext cx="1494" cy="28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solidFill>
                    <a:srgbClr val="66CCFF"/>
                  </a:solidFill>
                </a:rPr>
                <a:t>Set B is the range</a:t>
              </a:r>
            </a:p>
          </p:txBody>
        </p:sp>
        <p:sp>
          <p:nvSpPr>
            <p:cNvPr id="11287" name="Text Box 17"/>
            <p:cNvSpPr txBox="1">
              <a:spLocks noChangeArrowheads="1"/>
            </p:cNvSpPr>
            <p:nvPr/>
          </p:nvSpPr>
          <p:spPr bwMode="auto">
            <a:xfrm>
              <a:off x="3815" y="1288"/>
              <a:ext cx="1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2</a:t>
              </a:r>
            </a:p>
          </p:txBody>
        </p:sp>
        <p:sp>
          <p:nvSpPr>
            <p:cNvPr id="11288" name="Text Box 18"/>
            <p:cNvSpPr txBox="1">
              <a:spLocks noChangeArrowheads="1"/>
            </p:cNvSpPr>
            <p:nvPr/>
          </p:nvSpPr>
          <p:spPr bwMode="auto">
            <a:xfrm>
              <a:off x="3776" y="2194"/>
              <a:ext cx="31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10</a:t>
              </a:r>
            </a:p>
          </p:txBody>
        </p:sp>
        <p:sp>
          <p:nvSpPr>
            <p:cNvPr id="11289" name="Text Box 19"/>
            <p:cNvSpPr txBox="1">
              <a:spLocks noChangeArrowheads="1"/>
            </p:cNvSpPr>
            <p:nvPr/>
          </p:nvSpPr>
          <p:spPr bwMode="auto">
            <a:xfrm>
              <a:off x="3815" y="1986"/>
              <a:ext cx="1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8</a:t>
              </a:r>
            </a:p>
          </p:txBody>
        </p:sp>
        <p:sp>
          <p:nvSpPr>
            <p:cNvPr id="11290" name="Text Box 20"/>
            <p:cNvSpPr txBox="1">
              <a:spLocks noChangeArrowheads="1"/>
            </p:cNvSpPr>
            <p:nvPr/>
          </p:nvSpPr>
          <p:spPr bwMode="auto">
            <a:xfrm>
              <a:off x="3815" y="1776"/>
              <a:ext cx="1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6</a:t>
              </a:r>
            </a:p>
          </p:txBody>
        </p:sp>
        <p:sp>
          <p:nvSpPr>
            <p:cNvPr id="11291" name="Text Box 21"/>
            <p:cNvSpPr txBox="1">
              <a:spLocks noChangeArrowheads="1"/>
            </p:cNvSpPr>
            <p:nvPr/>
          </p:nvSpPr>
          <p:spPr bwMode="auto">
            <a:xfrm>
              <a:off x="3815" y="1531"/>
              <a:ext cx="1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4</a:t>
              </a:r>
            </a:p>
          </p:txBody>
        </p:sp>
      </p:grpSp>
      <p:sp>
        <p:nvSpPr>
          <p:cNvPr id="5145" name="Text Box 25"/>
          <p:cNvSpPr txBox="1">
            <a:spLocks noChangeArrowheads="1"/>
          </p:cNvSpPr>
          <p:nvPr/>
        </p:nvSpPr>
        <p:spPr bwMode="auto">
          <a:xfrm>
            <a:off x="533400" y="228600"/>
            <a:ext cx="8077200" cy="1187450"/>
          </a:xfrm>
          <a:prstGeom prst="rect">
            <a:avLst/>
          </a:prstGeom>
          <a:solidFill>
            <a:srgbClr val="CC33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solidFill>
                  <a:srgbClr val="FFCCFF"/>
                </a:solidFill>
                <a:latin typeface="Arial" panose="020B0604020202020204" pitchFamily="34" charset="0"/>
              </a:rPr>
              <a:t>A </a:t>
            </a:r>
            <a:r>
              <a:rPr lang="en-US" i="0">
                <a:solidFill>
                  <a:srgbClr val="FFFF66"/>
                </a:solidFill>
                <a:latin typeface="Arial" panose="020B0604020202020204" pitchFamily="34" charset="0"/>
              </a:rPr>
              <a:t>function</a:t>
            </a:r>
            <a:r>
              <a:rPr lang="en-US" i="0">
                <a:solidFill>
                  <a:srgbClr val="FFCCFF"/>
                </a:solidFill>
                <a:latin typeface="Arial" panose="020B0604020202020204" pitchFamily="34" charset="0"/>
              </a:rPr>
              <a:t> </a:t>
            </a:r>
            <a:r>
              <a:rPr lang="en-US">
                <a:solidFill>
                  <a:srgbClr val="FFCCFF"/>
                </a:solidFill>
                <a:latin typeface="Arial" panose="020B0604020202020204" pitchFamily="34" charset="0"/>
              </a:rPr>
              <a:t>f</a:t>
            </a:r>
            <a:r>
              <a:rPr lang="en-US" i="0">
                <a:solidFill>
                  <a:srgbClr val="FFCCFF"/>
                </a:solidFill>
                <a:latin typeface="Arial" panose="020B0604020202020204" pitchFamily="34" charset="0"/>
              </a:rPr>
              <a:t> from set A to set B is a rule of correspondence that assigns to </a:t>
            </a:r>
            <a:r>
              <a:rPr lang="en-US" i="0">
                <a:solidFill>
                  <a:srgbClr val="FFFF66"/>
                </a:solidFill>
                <a:latin typeface="Arial" panose="020B0604020202020204" pitchFamily="34" charset="0"/>
              </a:rPr>
              <a:t>each element </a:t>
            </a:r>
            <a:r>
              <a:rPr lang="en-US">
                <a:solidFill>
                  <a:srgbClr val="FFFF66"/>
                </a:solidFill>
                <a:latin typeface="Arial" panose="020B0604020202020204" pitchFamily="34" charset="0"/>
              </a:rPr>
              <a:t>x</a:t>
            </a:r>
            <a:r>
              <a:rPr lang="en-US" i="0">
                <a:solidFill>
                  <a:srgbClr val="FFCCFF"/>
                </a:solidFill>
                <a:latin typeface="Arial" panose="020B0604020202020204" pitchFamily="34" charset="0"/>
              </a:rPr>
              <a:t> in the set A exactly one element </a:t>
            </a:r>
            <a:r>
              <a:rPr lang="en-US">
                <a:solidFill>
                  <a:srgbClr val="FFCCFF"/>
                </a:solidFill>
                <a:latin typeface="Arial" panose="020B0604020202020204" pitchFamily="34" charset="0"/>
              </a:rPr>
              <a:t>y</a:t>
            </a:r>
            <a:r>
              <a:rPr lang="en-US" i="0">
                <a:solidFill>
                  <a:srgbClr val="FFCCFF"/>
                </a:solidFill>
                <a:latin typeface="Arial" panose="020B0604020202020204" pitchFamily="34" charset="0"/>
              </a:rPr>
              <a:t> in the set B.</a:t>
            </a:r>
            <a:endParaRPr lang="en-US">
              <a:solidFill>
                <a:srgbClr val="FFCCFF"/>
              </a:solidFill>
              <a:latin typeface="Arial" panose="020B0604020202020204" pitchFamily="34" charset="0"/>
            </a:endParaRPr>
          </a:p>
        </p:txBody>
      </p:sp>
      <p:sp>
        <p:nvSpPr>
          <p:cNvPr id="5146" name="Text Box 26"/>
          <p:cNvSpPr txBox="1">
            <a:spLocks noChangeArrowheads="1"/>
          </p:cNvSpPr>
          <p:nvPr/>
        </p:nvSpPr>
        <p:spPr bwMode="auto">
          <a:xfrm>
            <a:off x="4495800" y="51816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a:t>Must use all the x’s</a:t>
            </a:r>
          </a:p>
        </p:txBody>
      </p:sp>
      <p:sp>
        <p:nvSpPr>
          <p:cNvPr id="5147" name="Text Box 27"/>
          <p:cNvSpPr txBox="1">
            <a:spLocks noChangeArrowheads="1"/>
          </p:cNvSpPr>
          <p:nvPr/>
        </p:nvSpPr>
        <p:spPr bwMode="auto">
          <a:xfrm>
            <a:off x="142875" y="214313"/>
            <a:ext cx="8077200" cy="1187450"/>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solidFill>
                  <a:srgbClr val="FFCCFF"/>
                </a:solidFill>
                <a:latin typeface="Arial" panose="020B0604020202020204" pitchFamily="34" charset="0"/>
              </a:rPr>
              <a:t>A function </a:t>
            </a:r>
            <a:r>
              <a:rPr lang="en-US">
                <a:solidFill>
                  <a:srgbClr val="FFCCFF"/>
                </a:solidFill>
                <a:latin typeface="Arial" panose="020B0604020202020204" pitchFamily="34" charset="0"/>
              </a:rPr>
              <a:t>f</a:t>
            </a:r>
            <a:r>
              <a:rPr lang="en-US" i="0">
                <a:solidFill>
                  <a:srgbClr val="FFCCFF"/>
                </a:solidFill>
                <a:latin typeface="Arial" panose="020B0604020202020204" pitchFamily="34" charset="0"/>
              </a:rPr>
              <a:t> from set A to set B is a rule of correspondence that assigns to each element </a:t>
            </a:r>
            <a:r>
              <a:rPr lang="en-US">
                <a:solidFill>
                  <a:srgbClr val="FFCCFF"/>
                </a:solidFill>
                <a:latin typeface="Arial" panose="020B0604020202020204" pitchFamily="34" charset="0"/>
              </a:rPr>
              <a:t>x</a:t>
            </a:r>
            <a:r>
              <a:rPr lang="en-US" i="0">
                <a:solidFill>
                  <a:srgbClr val="FFCCFF"/>
                </a:solidFill>
                <a:latin typeface="Arial" panose="020B0604020202020204" pitchFamily="34" charset="0"/>
              </a:rPr>
              <a:t> in the set A </a:t>
            </a:r>
            <a:r>
              <a:rPr lang="en-US" b="1" i="0" u="sng">
                <a:solidFill>
                  <a:srgbClr val="FFFF66"/>
                </a:solidFill>
                <a:latin typeface="Arial" panose="020B0604020202020204" pitchFamily="34" charset="0"/>
              </a:rPr>
              <a:t>exactly</a:t>
            </a:r>
            <a:r>
              <a:rPr lang="en-US" i="0">
                <a:solidFill>
                  <a:srgbClr val="FFFF66"/>
                </a:solidFill>
                <a:latin typeface="Arial" panose="020B0604020202020204" pitchFamily="34" charset="0"/>
              </a:rPr>
              <a:t> one element </a:t>
            </a:r>
            <a:r>
              <a:rPr lang="en-US">
                <a:solidFill>
                  <a:srgbClr val="FFFF66"/>
                </a:solidFill>
                <a:latin typeface="Arial" panose="020B0604020202020204" pitchFamily="34" charset="0"/>
              </a:rPr>
              <a:t>y</a:t>
            </a:r>
            <a:r>
              <a:rPr lang="en-US" i="0">
                <a:solidFill>
                  <a:srgbClr val="FFCCFF"/>
                </a:solidFill>
                <a:latin typeface="Arial" panose="020B0604020202020204" pitchFamily="34" charset="0"/>
              </a:rPr>
              <a:t> in the set B.</a:t>
            </a:r>
            <a:endParaRPr lang="en-US">
              <a:solidFill>
                <a:srgbClr val="FFCCFF"/>
              </a:solidFill>
              <a:latin typeface="Arial" panose="020B0604020202020204" pitchFamily="34" charset="0"/>
            </a:endParaRPr>
          </a:p>
        </p:txBody>
      </p:sp>
      <p:sp>
        <p:nvSpPr>
          <p:cNvPr id="5148" name="Text Box 28"/>
          <p:cNvSpPr txBox="1">
            <a:spLocks noChangeArrowheads="1"/>
          </p:cNvSpPr>
          <p:nvPr/>
        </p:nvSpPr>
        <p:spPr bwMode="auto">
          <a:xfrm>
            <a:off x="3048000" y="6019800"/>
            <a:ext cx="525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a:t>The x value can only be assigned to </a:t>
            </a:r>
            <a:r>
              <a:rPr lang="en-US" u="sng"/>
              <a:t>one y</a:t>
            </a:r>
          </a:p>
        </p:txBody>
      </p:sp>
      <p:sp>
        <p:nvSpPr>
          <p:cNvPr id="5151" name="Line 31"/>
          <p:cNvSpPr>
            <a:spLocks noChangeShapeType="1"/>
          </p:cNvSpPr>
          <p:nvPr/>
        </p:nvSpPr>
        <p:spPr bwMode="auto">
          <a:xfrm>
            <a:off x="2971800" y="2133600"/>
            <a:ext cx="3124200" cy="5334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52" name="Line 32"/>
          <p:cNvSpPr>
            <a:spLocks noChangeShapeType="1"/>
          </p:cNvSpPr>
          <p:nvPr/>
        </p:nvSpPr>
        <p:spPr bwMode="auto">
          <a:xfrm>
            <a:off x="2971800" y="3352800"/>
            <a:ext cx="2971800" cy="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53" name="Line 33"/>
          <p:cNvSpPr>
            <a:spLocks noChangeShapeType="1"/>
          </p:cNvSpPr>
          <p:nvPr/>
        </p:nvSpPr>
        <p:spPr bwMode="auto">
          <a:xfrm flipV="1">
            <a:off x="2971800" y="2362200"/>
            <a:ext cx="2971800" cy="1524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54" name="Line 34"/>
          <p:cNvSpPr>
            <a:spLocks noChangeShapeType="1"/>
          </p:cNvSpPr>
          <p:nvPr/>
        </p:nvSpPr>
        <p:spPr bwMode="auto">
          <a:xfrm flipV="1">
            <a:off x="2895600" y="3048000"/>
            <a:ext cx="3124200" cy="6858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55" name="Line 35"/>
          <p:cNvSpPr>
            <a:spLocks noChangeShapeType="1"/>
          </p:cNvSpPr>
          <p:nvPr/>
        </p:nvSpPr>
        <p:spPr bwMode="auto">
          <a:xfrm>
            <a:off x="2971800" y="2895600"/>
            <a:ext cx="2971800" cy="8382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56" name="Text Box 36"/>
          <p:cNvSpPr txBox="1">
            <a:spLocks noChangeArrowheads="1"/>
          </p:cNvSpPr>
          <p:nvPr/>
        </p:nvSpPr>
        <p:spPr bwMode="auto">
          <a:xfrm>
            <a:off x="0" y="4953000"/>
            <a:ext cx="3124200" cy="1187450"/>
          </a:xfrm>
          <a:prstGeom prst="rect">
            <a:avLst/>
          </a:prstGeom>
          <a:solidFill>
            <a:srgbClr val="CC33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spcBef>
                <a:spcPct val="50000"/>
              </a:spcBef>
            </a:pPr>
            <a:r>
              <a:rPr lang="en-US">
                <a:solidFill>
                  <a:srgbClr val="FFCCFF"/>
                </a:solidFill>
                <a:latin typeface="Arial Black" panose="020B0A04020102020204" pitchFamily="34" charset="0"/>
              </a:rPr>
              <a:t>This is a function ---it meets our conditions</a:t>
            </a:r>
          </a:p>
        </p:txBody>
      </p:sp>
      <p:pic>
        <p:nvPicPr>
          <p:cNvPr id="5157" name="Picture 37" descr="WB01518_"/>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5181600"/>
            <a:ext cx="6286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60" name="Text Box 40"/>
          <p:cNvSpPr txBox="1">
            <a:spLocks noChangeArrowheads="1"/>
          </p:cNvSpPr>
          <p:nvPr/>
        </p:nvSpPr>
        <p:spPr bwMode="auto">
          <a:xfrm rot="-2045223">
            <a:off x="7938" y="2236788"/>
            <a:ext cx="21082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spcBef>
                <a:spcPct val="50000"/>
              </a:spcBef>
            </a:pPr>
            <a:r>
              <a:rPr lang="en-US"/>
              <a:t>All x’s are assigned</a:t>
            </a:r>
          </a:p>
        </p:txBody>
      </p:sp>
      <p:sp>
        <p:nvSpPr>
          <p:cNvPr id="5161" name="Text Box 41"/>
          <p:cNvSpPr txBox="1">
            <a:spLocks noChangeArrowheads="1"/>
          </p:cNvSpPr>
          <p:nvPr/>
        </p:nvSpPr>
        <p:spPr bwMode="auto">
          <a:xfrm rot="1994300">
            <a:off x="7035800" y="2133600"/>
            <a:ext cx="21082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spcBef>
                <a:spcPct val="50000"/>
              </a:spcBef>
            </a:pPr>
            <a:r>
              <a:rPr lang="en-US"/>
              <a:t>No x has more than one y assigned</a:t>
            </a:r>
          </a:p>
        </p:txBody>
      </p:sp>
      <p:pic>
        <p:nvPicPr>
          <p:cNvPr id="5162" name="Picture 42" descr="WB01518_"/>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5800" y="5943600"/>
            <a:ext cx="6286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4" name="Picture 36" descr="collegeLo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86750" y="0"/>
            <a:ext cx="85725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3"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9" fill="hold" nodeType="clickPar">
                      <p:stCondLst>
                        <p:cond delay="indefinite"/>
                      </p:stCondLst>
                      <p:childTnLst>
                        <p:par>
                          <p:cTn id="10" fill="hold" nodeType="withGroup">
                            <p:stCondLst>
                              <p:cond delay="0"/>
                            </p:stCondLst>
                            <p:childTnLst>
                              <p:par>
                                <p:cTn id="11" presetID="7"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0" fill="hold"/>
                                        <p:tgtEl>
                                          <p:spTgt spid="3"/>
                                        </p:tgtEl>
                                        <p:attrNameLst>
                                          <p:attrName>ppt_x</p:attrName>
                                        </p:attrNameLst>
                                      </p:cBhvr>
                                      <p:tavLst>
                                        <p:tav tm="0">
                                          <p:val>
                                            <p:strVal val="#ppt_x"/>
                                          </p:val>
                                        </p:tav>
                                        <p:tav tm="100000">
                                          <p:val>
                                            <p:strVal val="#ppt_x"/>
                                          </p:val>
                                        </p:tav>
                                      </p:tavLst>
                                    </p:anim>
                                    <p:anim calcmode="lin" valueType="num">
                                      <p:cBhvr additive="base">
                                        <p:cTn id="14" dur="5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7"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0" fill="hold"/>
                                        <p:tgtEl>
                                          <p:spTgt spid="4"/>
                                        </p:tgtEl>
                                        <p:attrNameLst>
                                          <p:attrName>ppt_x</p:attrName>
                                        </p:attrNameLst>
                                      </p:cBhvr>
                                      <p:tavLst>
                                        <p:tav tm="0">
                                          <p:val>
                                            <p:strVal val="#ppt_x"/>
                                          </p:val>
                                        </p:tav>
                                        <p:tav tm="100000">
                                          <p:val>
                                            <p:strVal val="#ppt_x"/>
                                          </p:val>
                                        </p:tav>
                                      </p:tavLst>
                                    </p:anim>
                                    <p:anim calcmode="lin" valueType="num">
                                      <p:cBhvr additive="base">
                                        <p:cTn id="20" dur="5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4" presetClass="entr" presetSubtype="32" fill="hold" grpId="0" nodeType="clickEffect">
                                  <p:stCondLst>
                                    <p:cond delay="0"/>
                                  </p:stCondLst>
                                  <p:childTnLst>
                                    <p:set>
                                      <p:cBhvr>
                                        <p:cTn id="24" dur="1" fill="hold">
                                          <p:stCondLst>
                                            <p:cond delay="0"/>
                                          </p:stCondLst>
                                        </p:cTn>
                                        <p:tgtEl>
                                          <p:spTgt spid="5145"/>
                                        </p:tgtEl>
                                        <p:attrNameLst>
                                          <p:attrName>style.visibility</p:attrName>
                                        </p:attrNameLst>
                                      </p:cBhvr>
                                      <p:to>
                                        <p:strVal val="visible"/>
                                      </p:to>
                                    </p:set>
                                    <p:animEffect transition="in" filter="box(out)">
                                      <p:cBhvr>
                                        <p:cTn id="25" dur="500"/>
                                        <p:tgtEl>
                                          <p:spTgt spid="5145"/>
                                        </p:tgtEl>
                                      </p:cBhvr>
                                    </p:animEffect>
                                  </p:childTnLst>
                                </p:cTn>
                              </p:par>
                            </p:childTnLst>
                          </p:cTn>
                        </p:par>
                        <p:par>
                          <p:cTn id="26" fill="hold" nodeType="afterGroup">
                            <p:stCondLst>
                              <p:cond delay="500"/>
                            </p:stCondLst>
                            <p:childTnLst>
                              <p:par>
                                <p:cTn id="27" presetID="2" presetClass="entr" presetSubtype="1" fill="hold" grpId="0" nodeType="afterEffect">
                                  <p:stCondLst>
                                    <p:cond delay="0"/>
                                  </p:stCondLst>
                                  <p:childTnLst>
                                    <p:set>
                                      <p:cBhvr>
                                        <p:cTn id="28" dur="1" fill="hold">
                                          <p:stCondLst>
                                            <p:cond delay="0"/>
                                          </p:stCondLst>
                                        </p:cTn>
                                        <p:tgtEl>
                                          <p:spTgt spid="5146"/>
                                        </p:tgtEl>
                                        <p:attrNameLst>
                                          <p:attrName>style.visibility</p:attrName>
                                        </p:attrNameLst>
                                      </p:cBhvr>
                                      <p:to>
                                        <p:strVal val="visible"/>
                                      </p:to>
                                    </p:set>
                                    <p:anim calcmode="lin" valueType="num">
                                      <p:cBhvr additive="base">
                                        <p:cTn id="29" dur="500" fill="hold"/>
                                        <p:tgtEl>
                                          <p:spTgt spid="5146"/>
                                        </p:tgtEl>
                                        <p:attrNameLst>
                                          <p:attrName>ppt_x</p:attrName>
                                        </p:attrNameLst>
                                      </p:cBhvr>
                                      <p:tavLst>
                                        <p:tav tm="0">
                                          <p:val>
                                            <p:strVal val="#ppt_x"/>
                                          </p:val>
                                        </p:tav>
                                        <p:tav tm="100000">
                                          <p:val>
                                            <p:strVal val="#ppt_x"/>
                                          </p:val>
                                        </p:tav>
                                      </p:tavLst>
                                    </p:anim>
                                    <p:anim calcmode="lin" valueType="num">
                                      <p:cBhvr additive="base">
                                        <p:cTn id="30" dur="500" fill="hold"/>
                                        <p:tgtEl>
                                          <p:spTgt spid="5146"/>
                                        </p:tgtEl>
                                        <p:attrNameLst>
                                          <p:attrName>ppt_y</p:attrName>
                                        </p:attrNameLst>
                                      </p:cBhvr>
                                      <p:tavLst>
                                        <p:tav tm="0">
                                          <p:val>
                                            <p:strVal val="0-#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 presetClass="entr" presetSubtype="32" fill="hold" grpId="0" nodeType="clickEffect">
                                  <p:stCondLst>
                                    <p:cond delay="0"/>
                                  </p:stCondLst>
                                  <p:childTnLst>
                                    <p:set>
                                      <p:cBhvr>
                                        <p:cTn id="34" dur="1" fill="hold">
                                          <p:stCondLst>
                                            <p:cond delay="0"/>
                                          </p:stCondLst>
                                        </p:cTn>
                                        <p:tgtEl>
                                          <p:spTgt spid="5147"/>
                                        </p:tgtEl>
                                        <p:attrNameLst>
                                          <p:attrName>style.visibility</p:attrName>
                                        </p:attrNameLst>
                                      </p:cBhvr>
                                      <p:to>
                                        <p:strVal val="visible"/>
                                      </p:to>
                                    </p:set>
                                    <p:animEffect transition="in" filter="box(out)">
                                      <p:cBhvr>
                                        <p:cTn id="35" dur="500"/>
                                        <p:tgtEl>
                                          <p:spTgt spid="5147"/>
                                        </p:tgtEl>
                                      </p:cBhvr>
                                    </p:animEffect>
                                  </p:childTnLst>
                                </p:cTn>
                              </p:par>
                            </p:childTnLst>
                          </p:cTn>
                        </p:par>
                        <p:par>
                          <p:cTn id="36" fill="hold" nodeType="afterGroup">
                            <p:stCondLst>
                              <p:cond delay="500"/>
                            </p:stCondLst>
                            <p:childTnLst>
                              <p:par>
                                <p:cTn id="37" presetID="2" presetClass="entr" presetSubtype="1" fill="hold" grpId="0" nodeType="afterEffect">
                                  <p:stCondLst>
                                    <p:cond delay="0"/>
                                  </p:stCondLst>
                                  <p:childTnLst>
                                    <p:set>
                                      <p:cBhvr>
                                        <p:cTn id="38" dur="1" fill="hold">
                                          <p:stCondLst>
                                            <p:cond delay="0"/>
                                          </p:stCondLst>
                                        </p:cTn>
                                        <p:tgtEl>
                                          <p:spTgt spid="5148"/>
                                        </p:tgtEl>
                                        <p:attrNameLst>
                                          <p:attrName>style.visibility</p:attrName>
                                        </p:attrNameLst>
                                      </p:cBhvr>
                                      <p:to>
                                        <p:strVal val="visible"/>
                                      </p:to>
                                    </p:set>
                                    <p:anim calcmode="lin" valueType="num">
                                      <p:cBhvr additive="base">
                                        <p:cTn id="39" dur="500" fill="hold"/>
                                        <p:tgtEl>
                                          <p:spTgt spid="5148"/>
                                        </p:tgtEl>
                                        <p:attrNameLst>
                                          <p:attrName>ppt_x</p:attrName>
                                        </p:attrNameLst>
                                      </p:cBhvr>
                                      <p:tavLst>
                                        <p:tav tm="0">
                                          <p:val>
                                            <p:strVal val="#ppt_x"/>
                                          </p:val>
                                        </p:tav>
                                        <p:tav tm="100000">
                                          <p:val>
                                            <p:strVal val="#ppt_x"/>
                                          </p:val>
                                        </p:tav>
                                      </p:tavLst>
                                    </p:anim>
                                    <p:anim calcmode="lin" valueType="num">
                                      <p:cBhvr additive="base">
                                        <p:cTn id="40" dur="500" fill="hold"/>
                                        <p:tgtEl>
                                          <p:spTgt spid="5148"/>
                                        </p:tgtEl>
                                        <p:attrNameLst>
                                          <p:attrName>ppt_y</p:attrName>
                                        </p:attrNameLst>
                                      </p:cBhvr>
                                      <p:tavLst>
                                        <p:tav tm="0">
                                          <p:val>
                                            <p:strVal val="0-#ppt_h/2"/>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5151"/>
                                        </p:tgtEl>
                                        <p:attrNameLst>
                                          <p:attrName>style.visibility</p:attrName>
                                        </p:attrNameLst>
                                      </p:cBhvr>
                                      <p:to>
                                        <p:strVal val="visible"/>
                                      </p:to>
                                    </p:set>
                                    <p:animEffect transition="in" filter="wipe(left)">
                                      <p:cBhvr>
                                        <p:cTn id="45" dur="500"/>
                                        <p:tgtEl>
                                          <p:spTgt spid="5151"/>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5152"/>
                                        </p:tgtEl>
                                        <p:attrNameLst>
                                          <p:attrName>style.visibility</p:attrName>
                                        </p:attrNameLst>
                                      </p:cBhvr>
                                      <p:to>
                                        <p:strVal val="visible"/>
                                      </p:to>
                                    </p:set>
                                    <p:animEffect transition="in" filter="wipe(left)">
                                      <p:cBhvr>
                                        <p:cTn id="50" dur="500"/>
                                        <p:tgtEl>
                                          <p:spTgt spid="5152"/>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5153"/>
                                        </p:tgtEl>
                                        <p:attrNameLst>
                                          <p:attrName>style.visibility</p:attrName>
                                        </p:attrNameLst>
                                      </p:cBhvr>
                                      <p:to>
                                        <p:strVal val="visible"/>
                                      </p:to>
                                    </p:set>
                                    <p:animEffect transition="in" filter="wipe(left)">
                                      <p:cBhvr>
                                        <p:cTn id="55" dur="500"/>
                                        <p:tgtEl>
                                          <p:spTgt spid="5153"/>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5154"/>
                                        </p:tgtEl>
                                        <p:attrNameLst>
                                          <p:attrName>style.visibility</p:attrName>
                                        </p:attrNameLst>
                                      </p:cBhvr>
                                      <p:to>
                                        <p:strVal val="visible"/>
                                      </p:to>
                                    </p:set>
                                    <p:animEffect transition="in" filter="wipe(left)">
                                      <p:cBhvr>
                                        <p:cTn id="60" dur="500"/>
                                        <p:tgtEl>
                                          <p:spTgt spid="5154"/>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5155"/>
                                        </p:tgtEl>
                                        <p:attrNameLst>
                                          <p:attrName>style.visibility</p:attrName>
                                        </p:attrNameLst>
                                      </p:cBhvr>
                                      <p:to>
                                        <p:strVal val="visible"/>
                                      </p:to>
                                    </p:set>
                                    <p:animEffect transition="in" filter="wipe(left)">
                                      <p:cBhvr>
                                        <p:cTn id="65" dur="500"/>
                                        <p:tgtEl>
                                          <p:spTgt spid="5155"/>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19" presetClass="entr" presetSubtype="10" fill="hold" grpId="0" nodeType="clickEffect">
                                  <p:stCondLst>
                                    <p:cond delay="0"/>
                                  </p:stCondLst>
                                  <p:childTnLst>
                                    <p:set>
                                      <p:cBhvr>
                                        <p:cTn id="69" dur="1" fill="hold">
                                          <p:stCondLst>
                                            <p:cond delay="0"/>
                                          </p:stCondLst>
                                        </p:cTn>
                                        <p:tgtEl>
                                          <p:spTgt spid="5160"/>
                                        </p:tgtEl>
                                        <p:attrNameLst>
                                          <p:attrName>style.visibility</p:attrName>
                                        </p:attrNameLst>
                                      </p:cBhvr>
                                      <p:to>
                                        <p:strVal val="visible"/>
                                      </p:to>
                                    </p:set>
                                    <p:anim calcmode="lin" valueType="num">
                                      <p:cBhvr>
                                        <p:cTn id="70" dur="5000" fill="hold"/>
                                        <p:tgtEl>
                                          <p:spTgt spid="5160"/>
                                        </p:tgtEl>
                                        <p:attrNameLst>
                                          <p:attrName>ppt_w</p:attrName>
                                        </p:attrNameLst>
                                      </p:cBhvr>
                                      <p:tavLst>
                                        <p:tav tm="0" fmla="#ppt_w*sin(2.5*pi*$)">
                                          <p:val>
                                            <p:fltVal val="0"/>
                                          </p:val>
                                        </p:tav>
                                        <p:tav tm="100000">
                                          <p:val>
                                            <p:fltVal val="1"/>
                                          </p:val>
                                        </p:tav>
                                      </p:tavLst>
                                    </p:anim>
                                    <p:anim calcmode="lin" valueType="num">
                                      <p:cBhvr>
                                        <p:cTn id="71" dur="5000" fill="hold"/>
                                        <p:tgtEl>
                                          <p:spTgt spid="5160"/>
                                        </p:tgtEl>
                                        <p:attrNameLst>
                                          <p:attrName>ppt_h</p:attrName>
                                        </p:attrNameLst>
                                      </p:cBhvr>
                                      <p:tavLst>
                                        <p:tav tm="0">
                                          <p:val>
                                            <p:strVal val="#ppt_h"/>
                                          </p:val>
                                        </p:tav>
                                        <p:tav tm="100000">
                                          <p:val>
                                            <p:strVal val="#ppt_h"/>
                                          </p:val>
                                        </p:tav>
                                      </p:tavLst>
                                    </p:anim>
                                  </p:childTnLst>
                                </p:cTn>
                              </p:par>
                            </p:childTnLst>
                          </p:cTn>
                        </p:par>
                      </p:childTnLst>
                    </p:cTn>
                  </p:par>
                  <p:par>
                    <p:cTn id="72" fill="hold" nodeType="clickPar">
                      <p:stCondLst>
                        <p:cond delay="indefinite"/>
                      </p:stCondLst>
                      <p:childTnLst>
                        <p:par>
                          <p:cTn id="73" fill="hold" nodeType="withGroup">
                            <p:stCondLst>
                              <p:cond delay="0"/>
                            </p:stCondLst>
                            <p:childTnLst>
                              <p:par>
                                <p:cTn id="74" presetID="2" presetClass="entr" presetSubtype="1" fill="hold" nodeType="clickEffect">
                                  <p:stCondLst>
                                    <p:cond delay="0"/>
                                  </p:stCondLst>
                                  <p:childTnLst>
                                    <p:set>
                                      <p:cBhvr>
                                        <p:cTn id="75" dur="1" fill="hold">
                                          <p:stCondLst>
                                            <p:cond delay="0"/>
                                          </p:stCondLst>
                                        </p:cTn>
                                        <p:tgtEl>
                                          <p:spTgt spid="5157"/>
                                        </p:tgtEl>
                                        <p:attrNameLst>
                                          <p:attrName>style.visibility</p:attrName>
                                        </p:attrNameLst>
                                      </p:cBhvr>
                                      <p:to>
                                        <p:strVal val="visible"/>
                                      </p:to>
                                    </p:set>
                                    <p:anim calcmode="lin" valueType="num">
                                      <p:cBhvr additive="base">
                                        <p:cTn id="76" dur="500" fill="hold"/>
                                        <p:tgtEl>
                                          <p:spTgt spid="5157"/>
                                        </p:tgtEl>
                                        <p:attrNameLst>
                                          <p:attrName>ppt_x</p:attrName>
                                        </p:attrNameLst>
                                      </p:cBhvr>
                                      <p:tavLst>
                                        <p:tav tm="0">
                                          <p:val>
                                            <p:strVal val="#ppt_x"/>
                                          </p:val>
                                        </p:tav>
                                        <p:tav tm="100000">
                                          <p:val>
                                            <p:strVal val="#ppt_x"/>
                                          </p:val>
                                        </p:tav>
                                      </p:tavLst>
                                    </p:anim>
                                    <p:anim calcmode="lin" valueType="num">
                                      <p:cBhvr additive="base">
                                        <p:cTn id="77" dur="500" fill="hold"/>
                                        <p:tgtEl>
                                          <p:spTgt spid="5157"/>
                                        </p:tgtEl>
                                        <p:attrNameLst>
                                          <p:attrName>ppt_y</p:attrName>
                                        </p:attrNameLst>
                                      </p:cBhvr>
                                      <p:tavLst>
                                        <p:tav tm="0">
                                          <p:val>
                                            <p:strVal val="0-#ppt_h/2"/>
                                          </p:val>
                                        </p:tav>
                                        <p:tav tm="100000">
                                          <p:val>
                                            <p:strVal val="#ppt_y"/>
                                          </p:val>
                                        </p:tav>
                                      </p:tavLst>
                                    </p:anim>
                                  </p:childTnLst>
                                </p:cTn>
                              </p:par>
                            </p:childTnLst>
                          </p:cTn>
                        </p:par>
                      </p:childTnLst>
                    </p:cTn>
                  </p:par>
                  <p:par>
                    <p:cTn id="78" fill="hold" nodeType="clickPar">
                      <p:stCondLst>
                        <p:cond delay="indefinite"/>
                      </p:stCondLst>
                      <p:childTnLst>
                        <p:par>
                          <p:cTn id="79" fill="hold" nodeType="withGroup">
                            <p:stCondLst>
                              <p:cond delay="0"/>
                            </p:stCondLst>
                            <p:childTnLst>
                              <p:par>
                                <p:cTn id="80" presetID="19" presetClass="entr" presetSubtype="10" fill="hold" grpId="0" nodeType="clickEffect">
                                  <p:stCondLst>
                                    <p:cond delay="0"/>
                                  </p:stCondLst>
                                  <p:childTnLst>
                                    <p:set>
                                      <p:cBhvr>
                                        <p:cTn id="81" dur="1" fill="hold">
                                          <p:stCondLst>
                                            <p:cond delay="0"/>
                                          </p:stCondLst>
                                        </p:cTn>
                                        <p:tgtEl>
                                          <p:spTgt spid="5161"/>
                                        </p:tgtEl>
                                        <p:attrNameLst>
                                          <p:attrName>style.visibility</p:attrName>
                                        </p:attrNameLst>
                                      </p:cBhvr>
                                      <p:to>
                                        <p:strVal val="visible"/>
                                      </p:to>
                                    </p:set>
                                    <p:anim calcmode="lin" valueType="num">
                                      <p:cBhvr>
                                        <p:cTn id="82" dur="5000" fill="hold"/>
                                        <p:tgtEl>
                                          <p:spTgt spid="5161"/>
                                        </p:tgtEl>
                                        <p:attrNameLst>
                                          <p:attrName>ppt_w</p:attrName>
                                        </p:attrNameLst>
                                      </p:cBhvr>
                                      <p:tavLst>
                                        <p:tav tm="0" fmla="#ppt_w*sin(2.5*pi*$)">
                                          <p:val>
                                            <p:fltVal val="0"/>
                                          </p:val>
                                        </p:tav>
                                        <p:tav tm="100000">
                                          <p:val>
                                            <p:fltVal val="1"/>
                                          </p:val>
                                        </p:tav>
                                      </p:tavLst>
                                    </p:anim>
                                    <p:anim calcmode="lin" valueType="num">
                                      <p:cBhvr>
                                        <p:cTn id="83" dur="5000" fill="hold"/>
                                        <p:tgtEl>
                                          <p:spTgt spid="5161"/>
                                        </p:tgtEl>
                                        <p:attrNameLst>
                                          <p:attrName>ppt_h</p:attrName>
                                        </p:attrNameLst>
                                      </p:cBhvr>
                                      <p:tavLst>
                                        <p:tav tm="0">
                                          <p:val>
                                            <p:strVal val="#ppt_h"/>
                                          </p:val>
                                        </p:tav>
                                        <p:tav tm="100000">
                                          <p:val>
                                            <p:strVal val="#ppt_h"/>
                                          </p:val>
                                        </p:tav>
                                      </p:tavLst>
                                    </p:anim>
                                  </p:childTnLst>
                                </p:cTn>
                              </p:par>
                            </p:childTnLst>
                          </p:cTn>
                        </p:par>
                      </p:childTnLst>
                    </p:cTn>
                  </p:par>
                  <p:par>
                    <p:cTn id="84" fill="hold" nodeType="clickPar">
                      <p:stCondLst>
                        <p:cond delay="indefinite"/>
                      </p:stCondLst>
                      <p:childTnLst>
                        <p:par>
                          <p:cTn id="85" fill="hold" nodeType="withGroup">
                            <p:stCondLst>
                              <p:cond delay="0"/>
                            </p:stCondLst>
                            <p:childTnLst>
                              <p:par>
                                <p:cTn id="86" presetID="2" presetClass="entr" presetSubtype="1" fill="hold" nodeType="clickEffect">
                                  <p:stCondLst>
                                    <p:cond delay="0"/>
                                  </p:stCondLst>
                                  <p:childTnLst>
                                    <p:set>
                                      <p:cBhvr>
                                        <p:cTn id="87" dur="1" fill="hold">
                                          <p:stCondLst>
                                            <p:cond delay="0"/>
                                          </p:stCondLst>
                                        </p:cTn>
                                        <p:tgtEl>
                                          <p:spTgt spid="5162"/>
                                        </p:tgtEl>
                                        <p:attrNameLst>
                                          <p:attrName>style.visibility</p:attrName>
                                        </p:attrNameLst>
                                      </p:cBhvr>
                                      <p:to>
                                        <p:strVal val="visible"/>
                                      </p:to>
                                    </p:set>
                                    <p:anim calcmode="lin" valueType="num">
                                      <p:cBhvr additive="base">
                                        <p:cTn id="88" dur="500" fill="hold"/>
                                        <p:tgtEl>
                                          <p:spTgt spid="5162"/>
                                        </p:tgtEl>
                                        <p:attrNameLst>
                                          <p:attrName>ppt_x</p:attrName>
                                        </p:attrNameLst>
                                      </p:cBhvr>
                                      <p:tavLst>
                                        <p:tav tm="0">
                                          <p:val>
                                            <p:strVal val="#ppt_x"/>
                                          </p:val>
                                        </p:tav>
                                        <p:tav tm="100000">
                                          <p:val>
                                            <p:strVal val="#ppt_x"/>
                                          </p:val>
                                        </p:tav>
                                      </p:tavLst>
                                    </p:anim>
                                    <p:anim calcmode="lin" valueType="num">
                                      <p:cBhvr additive="base">
                                        <p:cTn id="89" dur="500" fill="hold"/>
                                        <p:tgtEl>
                                          <p:spTgt spid="5162"/>
                                        </p:tgtEl>
                                        <p:attrNameLst>
                                          <p:attrName>ppt_y</p:attrName>
                                        </p:attrNameLst>
                                      </p:cBhvr>
                                      <p:tavLst>
                                        <p:tav tm="0">
                                          <p:val>
                                            <p:strVal val="0-#ppt_h/2"/>
                                          </p:val>
                                        </p:tav>
                                        <p:tav tm="100000">
                                          <p:val>
                                            <p:strVal val="#ppt_y"/>
                                          </p:val>
                                        </p:tav>
                                      </p:tavLst>
                                    </p:anim>
                                  </p:childTnLst>
                                </p:cTn>
                              </p:par>
                            </p:childTnLst>
                          </p:cTn>
                        </p:par>
                      </p:childTnLst>
                    </p:cTn>
                  </p:par>
                  <p:par>
                    <p:cTn id="90" fill="hold" nodeType="clickPar">
                      <p:stCondLst>
                        <p:cond delay="indefinite"/>
                      </p:stCondLst>
                      <p:childTnLst>
                        <p:par>
                          <p:cTn id="91" fill="hold" nodeType="withGroup">
                            <p:stCondLst>
                              <p:cond delay="0"/>
                            </p:stCondLst>
                            <p:childTnLst>
                              <p:par>
                                <p:cTn id="92" presetID="16" presetClass="entr" presetSubtype="37" fill="hold" grpId="0" nodeType="clickEffect">
                                  <p:stCondLst>
                                    <p:cond delay="0"/>
                                  </p:stCondLst>
                                  <p:childTnLst>
                                    <p:set>
                                      <p:cBhvr>
                                        <p:cTn id="93" dur="1" fill="hold">
                                          <p:stCondLst>
                                            <p:cond delay="0"/>
                                          </p:stCondLst>
                                        </p:cTn>
                                        <p:tgtEl>
                                          <p:spTgt spid="5156"/>
                                        </p:tgtEl>
                                        <p:attrNameLst>
                                          <p:attrName>style.visibility</p:attrName>
                                        </p:attrNameLst>
                                      </p:cBhvr>
                                      <p:to>
                                        <p:strVal val="visible"/>
                                      </p:to>
                                    </p:set>
                                    <p:animEffect transition="in" filter="barn(outVertical)">
                                      <p:cBhvr>
                                        <p:cTn id="94" dur="500"/>
                                        <p:tgtEl>
                                          <p:spTgt spid="5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45" grpId="0" animBg="1" autoUpdateAnimBg="0"/>
      <p:bldP spid="5146" grpId="0" autoUpdateAnimBg="0"/>
      <p:bldP spid="5147" grpId="0" animBg="1" autoUpdateAnimBg="0"/>
      <p:bldP spid="5148" grpId="0" autoUpdateAnimBg="0"/>
      <p:bldP spid="5151" grpId="0" animBg="1"/>
      <p:bldP spid="5152" grpId="0" animBg="1"/>
      <p:bldP spid="5153" grpId="0" animBg="1"/>
      <p:bldP spid="5154" grpId="0" animBg="1"/>
      <p:bldP spid="5155" grpId="0" animBg="1"/>
      <p:bldP spid="5156" grpId="0" animBg="1" autoUpdateAnimBg="0"/>
      <p:bldP spid="5160" grpId="0" autoUpdateAnimBg="0"/>
      <p:bldP spid="5161"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a:grpSpLocks/>
          </p:cNvGrpSpPr>
          <p:nvPr/>
        </p:nvGrpSpPr>
        <p:grpSpPr bwMode="auto">
          <a:xfrm>
            <a:off x="1524000" y="1600200"/>
            <a:ext cx="2590800" cy="3201988"/>
            <a:chOff x="960" y="1008"/>
            <a:chExt cx="1632" cy="2017"/>
          </a:xfrm>
          <a:solidFill>
            <a:srgbClr val="FFFF00"/>
          </a:solidFill>
        </p:grpSpPr>
        <p:sp>
          <p:nvSpPr>
            <p:cNvPr id="15385" name="Oval 8"/>
            <p:cNvSpPr>
              <a:spLocks noChangeArrowheads="1"/>
            </p:cNvSpPr>
            <p:nvPr/>
          </p:nvSpPr>
          <p:spPr bwMode="auto">
            <a:xfrm>
              <a:off x="1190" y="1008"/>
              <a:ext cx="1097" cy="1605"/>
            </a:xfrm>
            <a:prstGeom prst="ellipse">
              <a:avLst/>
            </a:prstGeom>
            <a:grpFill/>
            <a:ln w="57150">
              <a:solidFill>
                <a:srgbClr val="CC3399"/>
              </a:solidFill>
              <a:round/>
              <a:headEnd/>
              <a:tailEnd/>
            </a:ln>
          </p:spPr>
          <p:txBody>
            <a:bodyPr wrap="none" anchor="ctr"/>
            <a:lstStyle/>
            <a:p>
              <a:pPr>
                <a:defRPr/>
              </a:pPr>
              <a:endParaRPr lang="en-US"/>
            </a:p>
          </p:txBody>
        </p:sp>
        <p:sp>
          <p:nvSpPr>
            <p:cNvPr id="15386" name="Text Box 9"/>
            <p:cNvSpPr txBox="1">
              <a:spLocks noChangeArrowheads="1"/>
            </p:cNvSpPr>
            <p:nvPr/>
          </p:nvSpPr>
          <p:spPr bwMode="auto">
            <a:xfrm>
              <a:off x="960" y="2737"/>
              <a:ext cx="1632" cy="288"/>
            </a:xfrm>
            <a:prstGeom prst="rect">
              <a:avLst/>
            </a:prstGeom>
            <a:grpFill/>
            <a:ln w="9525">
              <a:noFill/>
              <a:miter lim="800000"/>
              <a:headEnd/>
              <a:tailEnd/>
            </a:ln>
          </p:spPr>
          <p:txBody>
            <a:bodyPr>
              <a:spAutoFit/>
            </a:bodyPr>
            <a:lstStyle/>
            <a:p>
              <a:pPr>
                <a:spcBef>
                  <a:spcPct val="50000"/>
                </a:spcBef>
                <a:defRPr/>
              </a:pPr>
              <a:r>
                <a:rPr lang="en-US" i="0">
                  <a:solidFill>
                    <a:srgbClr val="00FF00"/>
                  </a:solidFill>
                </a:rPr>
                <a:t>Set A is the domain</a:t>
              </a:r>
            </a:p>
          </p:txBody>
        </p:sp>
        <p:sp>
          <p:nvSpPr>
            <p:cNvPr id="15387" name="Text Box 10"/>
            <p:cNvSpPr txBox="1">
              <a:spLocks noChangeArrowheads="1"/>
            </p:cNvSpPr>
            <p:nvPr/>
          </p:nvSpPr>
          <p:spPr bwMode="auto">
            <a:xfrm>
              <a:off x="1622" y="1182"/>
              <a:ext cx="196" cy="288"/>
            </a:xfrm>
            <a:prstGeom prst="rect">
              <a:avLst/>
            </a:prstGeom>
            <a:grpFill/>
            <a:ln w="9525">
              <a:noFill/>
              <a:miter lim="800000"/>
              <a:headEnd/>
              <a:tailEnd/>
            </a:ln>
          </p:spPr>
          <p:txBody>
            <a:bodyPr>
              <a:spAutoFit/>
            </a:bodyPr>
            <a:lstStyle/>
            <a:p>
              <a:pPr>
                <a:spcBef>
                  <a:spcPct val="50000"/>
                </a:spcBef>
                <a:defRPr/>
              </a:pPr>
              <a:r>
                <a:rPr lang="en-US" i="0"/>
                <a:t>1</a:t>
              </a:r>
            </a:p>
          </p:txBody>
        </p:sp>
        <p:sp>
          <p:nvSpPr>
            <p:cNvPr id="15388" name="Text Box 11"/>
            <p:cNvSpPr txBox="1">
              <a:spLocks noChangeArrowheads="1"/>
            </p:cNvSpPr>
            <p:nvPr/>
          </p:nvSpPr>
          <p:spPr bwMode="auto">
            <a:xfrm>
              <a:off x="1622" y="1427"/>
              <a:ext cx="196" cy="288"/>
            </a:xfrm>
            <a:prstGeom prst="rect">
              <a:avLst/>
            </a:prstGeom>
            <a:grpFill/>
            <a:ln w="9525">
              <a:noFill/>
              <a:miter lim="800000"/>
              <a:headEnd/>
              <a:tailEnd/>
            </a:ln>
          </p:spPr>
          <p:txBody>
            <a:bodyPr>
              <a:spAutoFit/>
            </a:bodyPr>
            <a:lstStyle/>
            <a:p>
              <a:pPr>
                <a:spcBef>
                  <a:spcPct val="50000"/>
                </a:spcBef>
                <a:defRPr/>
              </a:pPr>
              <a:r>
                <a:rPr lang="en-US" i="0"/>
                <a:t>2</a:t>
              </a:r>
            </a:p>
          </p:txBody>
        </p:sp>
        <p:sp>
          <p:nvSpPr>
            <p:cNvPr id="15389" name="Text Box 12"/>
            <p:cNvSpPr txBox="1">
              <a:spLocks noChangeArrowheads="1"/>
            </p:cNvSpPr>
            <p:nvPr/>
          </p:nvSpPr>
          <p:spPr bwMode="auto">
            <a:xfrm>
              <a:off x="1622" y="1671"/>
              <a:ext cx="196" cy="288"/>
            </a:xfrm>
            <a:prstGeom prst="rect">
              <a:avLst/>
            </a:prstGeom>
            <a:grpFill/>
            <a:ln w="9525">
              <a:noFill/>
              <a:miter lim="800000"/>
              <a:headEnd/>
              <a:tailEnd/>
            </a:ln>
          </p:spPr>
          <p:txBody>
            <a:bodyPr>
              <a:spAutoFit/>
            </a:bodyPr>
            <a:lstStyle/>
            <a:p>
              <a:pPr>
                <a:spcBef>
                  <a:spcPct val="50000"/>
                </a:spcBef>
                <a:defRPr/>
              </a:pPr>
              <a:r>
                <a:rPr lang="en-US" i="0"/>
                <a:t>3</a:t>
              </a:r>
            </a:p>
          </p:txBody>
        </p:sp>
        <p:sp>
          <p:nvSpPr>
            <p:cNvPr id="15390" name="Text Box 13"/>
            <p:cNvSpPr txBox="1">
              <a:spLocks noChangeArrowheads="1"/>
            </p:cNvSpPr>
            <p:nvPr/>
          </p:nvSpPr>
          <p:spPr bwMode="auto">
            <a:xfrm>
              <a:off x="1622" y="1951"/>
              <a:ext cx="196" cy="288"/>
            </a:xfrm>
            <a:prstGeom prst="rect">
              <a:avLst/>
            </a:prstGeom>
            <a:grpFill/>
            <a:ln w="9525">
              <a:noFill/>
              <a:miter lim="800000"/>
              <a:headEnd/>
              <a:tailEnd/>
            </a:ln>
          </p:spPr>
          <p:txBody>
            <a:bodyPr>
              <a:spAutoFit/>
            </a:bodyPr>
            <a:lstStyle/>
            <a:p>
              <a:pPr>
                <a:spcBef>
                  <a:spcPct val="50000"/>
                </a:spcBef>
                <a:defRPr/>
              </a:pPr>
              <a:r>
                <a:rPr lang="en-US" i="0"/>
                <a:t>4</a:t>
              </a:r>
            </a:p>
          </p:txBody>
        </p:sp>
        <p:sp>
          <p:nvSpPr>
            <p:cNvPr id="15391" name="Text Box 14"/>
            <p:cNvSpPr txBox="1">
              <a:spLocks noChangeArrowheads="1"/>
            </p:cNvSpPr>
            <p:nvPr/>
          </p:nvSpPr>
          <p:spPr bwMode="auto">
            <a:xfrm>
              <a:off x="1622" y="2229"/>
              <a:ext cx="196" cy="288"/>
            </a:xfrm>
            <a:prstGeom prst="rect">
              <a:avLst/>
            </a:prstGeom>
            <a:grpFill/>
            <a:ln w="9525">
              <a:noFill/>
              <a:miter lim="800000"/>
              <a:headEnd/>
              <a:tailEnd/>
            </a:ln>
          </p:spPr>
          <p:txBody>
            <a:bodyPr>
              <a:spAutoFit/>
            </a:bodyPr>
            <a:lstStyle/>
            <a:p>
              <a:pPr>
                <a:spcBef>
                  <a:spcPct val="50000"/>
                </a:spcBef>
                <a:defRPr/>
              </a:pPr>
              <a:r>
                <a:rPr lang="en-US" i="0"/>
                <a:t>5</a:t>
              </a:r>
            </a:p>
          </p:txBody>
        </p:sp>
      </p:grpSp>
      <p:grpSp>
        <p:nvGrpSpPr>
          <p:cNvPr id="3" name="Group 15"/>
          <p:cNvGrpSpPr>
            <a:grpSpLocks/>
          </p:cNvGrpSpPr>
          <p:nvPr/>
        </p:nvGrpSpPr>
        <p:grpSpPr bwMode="auto">
          <a:xfrm>
            <a:off x="5324475" y="1600200"/>
            <a:ext cx="2371725" cy="3267075"/>
            <a:chOff x="3354" y="1008"/>
            <a:chExt cx="1494" cy="2058"/>
          </a:xfrm>
          <a:solidFill>
            <a:srgbClr val="92D050"/>
          </a:solidFill>
        </p:grpSpPr>
        <p:sp>
          <p:nvSpPr>
            <p:cNvPr id="15378" name="Oval 16"/>
            <p:cNvSpPr>
              <a:spLocks noChangeArrowheads="1"/>
            </p:cNvSpPr>
            <p:nvPr/>
          </p:nvSpPr>
          <p:spPr bwMode="auto">
            <a:xfrm>
              <a:off x="3385" y="1008"/>
              <a:ext cx="1096" cy="1605"/>
            </a:xfrm>
            <a:prstGeom prst="ellipse">
              <a:avLst/>
            </a:prstGeom>
            <a:grpFill/>
            <a:ln w="57150">
              <a:solidFill>
                <a:srgbClr val="CC3399"/>
              </a:solidFill>
              <a:round/>
              <a:headEnd/>
              <a:tailEnd/>
            </a:ln>
          </p:spPr>
          <p:txBody>
            <a:bodyPr wrap="none" anchor="ctr"/>
            <a:lstStyle/>
            <a:p>
              <a:pPr>
                <a:defRPr/>
              </a:pPr>
              <a:endParaRPr lang="en-US"/>
            </a:p>
          </p:txBody>
        </p:sp>
        <p:sp>
          <p:nvSpPr>
            <p:cNvPr id="15379" name="Text Box 17"/>
            <p:cNvSpPr txBox="1">
              <a:spLocks noChangeArrowheads="1"/>
            </p:cNvSpPr>
            <p:nvPr/>
          </p:nvSpPr>
          <p:spPr bwMode="auto">
            <a:xfrm>
              <a:off x="3354" y="2778"/>
              <a:ext cx="1494" cy="288"/>
            </a:xfrm>
            <a:prstGeom prst="rect">
              <a:avLst/>
            </a:prstGeom>
            <a:solidFill>
              <a:srgbClr val="FF0000"/>
            </a:solidFill>
            <a:ln w="9525">
              <a:noFill/>
              <a:miter lim="800000"/>
              <a:headEnd/>
              <a:tailEnd/>
            </a:ln>
          </p:spPr>
          <p:txBody>
            <a:bodyPr>
              <a:spAutoFit/>
            </a:bodyPr>
            <a:lstStyle/>
            <a:p>
              <a:pPr>
                <a:spcBef>
                  <a:spcPct val="50000"/>
                </a:spcBef>
                <a:defRPr/>
              </a:pPr>
              <a:r>
                <a:rPr lang="en-US" i="0" dirty="0">
                  <a:solidFill>
                    <a:srgbClr val="66CCFF"/>
                  </a:solidFill>
                </a:rPr>
                <a:t>Set B is the range</a:t>
              </a:r>
            </a:p>
          </p:txBody>
        </p:sp>
        <p:sp>
          <p:nvSpPr>
            <p:cNvPr id="15380" name="Text Box 18"/>
            <p:cNvSpPr txBox="1">
              <a:spLocks noChangeArrowheads="1"/>
            </p:cNvSpPr>
            <p:nvPr/>
          </p:nvSpPr>
          <p:spPr bwMode="auto">
            <a:xfrm>
              <a:off x="3815" y="1288"/>
              <a:ext cx="196" cy="288"/>
            </a:xfrm>
            <a:prstGeom prst="rect">
              <a:avLst/>
            </a:prstGeom>
            <a:grpFill/>
            <a:ln w="9525">
              <a:noFill/>
              <a:miter lim="800000"/>
              <a:headEnd/>
              <a:tailEnd/>
            </a:ln>
          </p:spPr>
          <p:txBody>
            <a:bodyPr>
              <a:spAutoFit/>
            </a:bodyPr>
            <a:lstStyle/>
            <a:p>
              <a:pPr>
                <a:spcBef>
                  <a:spcPct val="50000"/>
                </a:spcBef>
                <a:defRPr/>
              </a:pPr>
              <a:r>
                <a:rPr lang="en-US" i="0"/>
                <a:t>2</a:t>
              </a:r>
            </a:p>
          </p:txBody>
        </p:sp>
        <p:sp>
          <p:nvSpPr>
            <p:cNvPr id="15381" name="Text Box 19"/>
            <p:cNvSpPr txBox="1">
              <a:spLocks noChangeArrowheads="1"/>
            </p:cNvSpPr>
            <p:nvPr/>
          </p:nvSpPr>
          <p:spPr bwMode="auto">
            <a:xfrm>
              <a:off x="3776" y="2194"/>
              <a:ext cx="313" cy="288"/>
            </a:xfrm>
            <a:prstGeom prst="rect">
              <a:avLst/>
            </a:prstGeom>
            <a:grpFill/>
            <a:ln w="9525">
              <a:noFill/>
              <a:miter lim="800000"/>
              <a:headEnd/>
              <a:tailEnd/>
            </a:ln>
          </p:spPr>
          <p:txBody>
            <a:bodyPr>
              <a:spAutoFit/>
            </a:bodyPr>
            <a:lstStyle/>
            <a:p>
              <a:pPr>
                <a:spcBef>
                  <a:spcPct val="50000"/>
                </a:spcBef>
                <a:defRPr/>
              </a:pPr>
              <a:r>
                <a:rPr lang="en-US" i="0"/>
                <a:t>10</a:t>
              </a:r>
            </a:p>
          </p:txBody>
        </p:sp>
        <p:sp>
          <p:nvSpPr>
            <p:cNvPr id="15382" name="Text Box 20"/>
            <p:cNvSpPr txBox="1">
              <a:spLocks noChangeArrowheads="1"/>
            </p:cNvSpPr>
            <p:nvPr/>
          </p:nvSpPr>
          <p:spPr bwMode="auto">
            <a:xfrm>
              <a:off x="3815" y="1986"/>
              <a:ext cx="196" cy="288"/>
            </a:xfrm>
            <a:prstGeom prst="rect">
              <a:avLst/>
            </a:prstGeom>
            <a:grpFill/>
            <a:ln w="9525">
              <a:noFill/>
              <a:miter lim="800000"/>
              <a:headEnd/>
              <a:tailEnd/>
            </a:ln>
          </p:spPr>
          <p:txBody>
            <a:bodyPr>
              <a:spAutoFit/>
            </a:bodyPr>
            <a:lstStyle/>
            <a:p>
              <a:pPr>
                <a:spcBef>
                  <a:spcPct val="50000"/>
                </a:spcBef>
                <a:defRPr/>
              </a:pPr>
              <a:r>
                <a:rPr lang="en-US" i="0"/>
                <a:t>8</a:t>
              </a:r>
            </a:p>
          </p:txBody>
        </p:sp>
        <p:sp>
          <p:nvSpPr>
            <p:cNvPr id="15383" name="Text Box 21"/>
            <p:cNvSpPr txBox="1">
              <a:spLocks noChangeArrowheads="1"/>
            </p:cNvSpPr>
            <p:nvPr/>
          </p:nvSpPr>
          <p:spPr bwMode="auto">
            <a:xfrm>
              <a:off x="3815" y="1776"/>
              <a:ext cx="196" cy="288"/>
            </a:xfrm>
            <a:prstGeom prst="rect">
              <a:avLst/>
            </a:prstGeom>
            <a:grpFill/>
            <a:ln w="9525">
              <a:noFill/>
              <a:miter lim="800000"/>
              <a:headEnd/>
              <a:tailEnd/>
            </a:ln>
          </p:spPr>
          <p:txBody>
            <a:bodyPr>
              <a:spAutoFit/>
            </a:bodyPr>
            <a:lstStyle/>
            <a:p>
              <a:pPr>
                <a:spcBef>
                  <a:spcPct val="50000"/>
                </a:spcBef>
                <a:defRPr/>
              </a:pPr>
              <a:r>
                <a:rPr lang="en-US" i="0"/>
                <a:t>6</a:t>
              </a:r>
            </a:p>
          </p:txBody>
        </p:sp>
        <p:sp>
          <p:nvSpPr>
            <p:cNvPr id="15384" name="Text Box 22"/>
            <p:cNvSpPr txBox="1">
              <a:spLocks noChangeArrowheads="1"/>
            </p:cNvSpPr>
            <p:nvPr/>
          </p:nvSpPr>
          <p:spPr bwMode="auto">
            <a:xfrm>
              <a:off x="3815" y="1531"/>
              <a:ext cx="196" cy="288"/>
            </a:xfrm>
            <a:prstGeom prst="rect">
              <a:avLst/>
            </a:prstGeom>
            <a:grpFill/>
            <a:ln w="9525">
              <a:noFill/>
              <a:miter lim="800000"/>
              <a:headEnd/>
              <a:tailEnd/>
            </a:ln>
          </p:spPr>
          <p:txBody>
            <a:bodyPr>
              <a:spAutoFit/>
            </a:bodyPr>
            <a:lstStyle/>
            <a:p>
              <a:pPr>
                <a:spcBef>
                  <a:spcPct val="50000"/>
                </a:spcBef>
                <a:defRPr/>
              </a:pPr>
              <a:r>
                <a:rPr lang="en-US" i="0"/>
                <a:t>4</a:t>
              </a:r>
            </a:p>
          </p:txBody>
        </p:sp>
      </p:grpSp>
      <p:sp>
        <p:nvSpPr>
          <p:cNvPr id="12292" name="Text Box 24"/>
          <p:cNvSpPr txBox="1">
            <a:spLocks noChangeArrowheads="1"/>
          </p:cNvSpPr>
          <p:nvPr/>
        </p:nvSpPr>
        <p:spPr bwMode="auto">
          <a:xfrm>
            <a:off x="4495800" y="51816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a:t>Must use all the x’s</a:t>
            </a:r>
          </a:p>
        </p:txBody>
      </p:sp>
      <p:sp>
        <p:nvSpPr>
          <p:cNvPr id="12293" name="Text Box 25"/>
          <p:cNvSpPr txBox="1">
            <a:spLocks noChangeArrowheads="1"/>
          </p:cNvSpPr>
          <p:nvPr/>
        </p:nvSpPr>
        <p:spPr bwMode="auto">
          <a:xfrm>
            <a:off x="0" y="0"/>
            <a:ext cx="8229600" cy="457200"/>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solidFill>
                  <a:srgbClr val="FFCCFF"/>
                </a:solidFill>
                <a:latin typeface="Arial" panose="020B0604020202020204" pitchFamily="34" charset="0"/>
              </a:rPr>
              <a:t>Let’s look at another relation and decide if it is a function.</a:t>
            </a:r>
            <a:endParaRPr lang="en-US">
              <a:solidFill>
                <a:srgbClr val="FFCCFF"/>
              </a:solidFill>
              <a:latin typeface="Arial" panose="020B0604020202020204" pitchFamily="34" charset="0"/>
            </a:endParaRPr>
          </a:p>
        </p:txBody>
      </p:sp>
      <p:sp>
        <p:nvSpPr>
          <p:cNvPr id="12294" name="Text Box 26"/>
          <p:cNvSpPr txBox="1">
            <a:spLocks noChangeArrowheads="1"/>
          </p:cNvSpPr>
          <p:nvPr/>
        </p:nvSpPr>
        <p:spPr bwMode="auto">
          <a:xfrm>
            <a:off x="3048000" y="6019800"/>
            <a:ext cx="525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a:t>The x value can only be assigned to </a:t>
            </a:r>
            <a:r>
              <a:rPr lang="en-US" u="sng"/>
              <a:t>one y</a:t>
            </a:r>
          </a:p>
        </p:txBody>
      </p:sp>
      <p:sp>
        <p:nvSpPr>
          <p:cNvPr id="7195" name="Line 27"/>
          <p:cNvSpPr>
            <a:spLocks noChangeShapeType="1"/>
          </p:cNvSpPr>
          <p:nvPr/>
        </p:nvSpPr>
        <p:spPr bwMode="auto">
          <a:xfrm>
            <a:off x="2971800" y="2133600"/>
            <a:ext cx="3124200" cy="5334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196" name="Line 28"/>
          <p:cNvSpPr>
            <a:spLocks noChangeShapeType="1"/>
          </p:cNvSpPr>
          <p:nvPr/>
        </p:nvSpPr>
        <p:spPr bwMode="auto">
          <a:xfrm flipV="1">
            <a:off x="2971800" y="2667000"/>
            <a:ext cx="2971800" cy="6858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197" name="Line 29"/>
          <p:cNvSpPr>
            <a:spLocks noChangeShapeType="1"/>
          </p:cNvSpPr>
          <p:nvPr/>
        </p:nvSpPr>
        <p:spPr bwMode="auto">
          <a:xfrm>
            <a:off x="2971800" y="2514600"/>
            <a:ext cx="3048000" cy="1524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198" name="Line 30"/>
          <p:cNvSpPr>
            <a:spLocks noChangeShapeType="1"/>
          </p:cNvSpPr>
          <p:nvPr/>
        </p:nvSpPr>
        <p:spPr bwMode="auto">
          <a:xfrm flipV="1">
            <a:off x="2895600" y="2667000"/>
            <a:ext cx="3124200" cy="10668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199" name="Line 31"/>
          <p:cNvSpPr>
            <a:spLocks noChangeShapeType="1"/>
          </p:cNvSpPr>
          <p:nvPr/>
        </p:nvSpPr>
        <p:spPr bwMode="auto">
          <a:xfrm flipV="1">
            <a:off x="2971800" y="2667000"/>
            <a:ext cx="3048000" cy="2286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200" name="Text Box 32"/>
          <p:cNvSpPr txBox="1">
            <a:spLocks noChangeArrowheads="1"/>
          </p:cNvSpPr>
          <p:nvPr/>
        </p:nvSpPr>
        <p:spPr bwMode="auto">
          <a:xfrm>
            <a:off x="0" y="4953000"/>
            <a:ext cx="31242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spcBef>
                <a:spcPct val="50000"/>
              </a:spcBef>
            </a:pPr>
            <a:r>
              <a:rPr lang="en-US">
                <a:solidFill>
                  <a:srgbClr val="FFCCFF"/>
                </a:solidFill>
                <a:latin typeface="Arial Black" panose="020B0A04020102020204" pitchFamily="34" charset="0"/>
              </a:rPr>
              <a:t>This is a function ---it meets our conditions</a:t>
            </a:r>
          </a:p>
        </p:txBody>
      </p:sp>
      <p:pic>
        <p:nvPicPr>
          <p:cNvPr id="7201" name="Picture 33" descr="WB01518_"/>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5181600"/>
            <a:ext cx="6286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02" name="Text Box 34"/>
          <p:cNvSpPr txBox="1">
            <a:spLocks noChangeArrowheads="1"/>
          </p:cNvSpPr>
          <p:nvPr/>
        </p:nvSpPr>
        <p:spPr bwMode="auto">
          <a:xfrm rot="-2045223">
            <a:off x="7938" y="2236788"/>
            <a:ext cx="21082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spcBef>
                <a:spcPct val="50000"/>
              </a:spcBef>
            </a:pPr>
            <a:r>
              <a:rPr lang="en-US"/>
              <a:t>All x’s are assigned</a:t>
            </a:r>
          </a:p>
        </p:txBody>
      </p:sp>
      <p:sp>
        <p:nvSpPr>
          <p:cNvPr id="7203" name="Text Box 35"/>
          <p:cNvSpPr txBox="1">
            <a:spLocks noChangeArrowheads="1"/>
          </p:cNvSpPr>
          <p:nvPr/>
        </p:nvSpPr>
        <p:spPr bwMode="auto">
          <a:xfrm rot="1994300">
            <a:off x="7035800" y="2133600"/>
            <a:ext cx="21082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spcBef>
                <a:spcPct val="50000"/>
              </a:spcBef>
            </a:pPr>
            <a:r>
              <a:rPr lang="en-US"/>
              <a:t>No x has more than one y assigned</a:t>
            </a:r>
          </a:p>
        </p:txBody>
      </p:sp>
      <p:pic>
        <p:nvPicPr>
          <p:cNvPr id="7204" name="Picture 36" descr="WB01518_"/>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5800" y="5943600"/>
            <a:ext cx="6286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05" name="Text Box 37"/>
          <p:cNvSpPr txBox="1">
            <a:spLocks noChangeArrowheads="1"/>
          </p:cNvSpPr>
          <p:nvPr/>
        </p:nvSpPr>
        <p:spPr bwMode="auto">
          <a:xfrm>
            <a:off x="304800" y="762000"/>
            <a:ext cx="85344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a:solidFill>
                  <a:srgbClr val="CC3399"/>
                </a:solidFill>
              </a:rPr>
              <a:t>The second condition says each x can have only one y, but it </a:t>
            </a:r>
            <a:r>
              <a:rPr lang="en-US" b="1" u="sng">
                <a:solidFill>
                  <a:srgbClr val="CC3399"/>
                </a:solidFill>
              </a:rPr>
              <a:t>CAN</a:t>
            </a:r>
            <a:r>
              <a:rPr lang="en-US">
                <a:solidFill>
                  <a:srgbClr val="CC3399"/>
                </a:solidFill>
              </a:rPr>
              <a:t> be the same y as another x gets assigned to.</a:t>
            </a:r>
          </a:p>
        </p:txBody>
      </p:sp>
      <p:pic>
        <p:nvPicPr>
          <p:cNvPr id="12306" name="Picture 31" descr="collegeLo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86750" y="0"/>
            <a:ext cx="85725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195"/>
                                        </p:tgtEl>
                                        <p:attrNameLst>
                                          <p:attrName>style.visibility</p:attrName>
                                        </p:attrNameLst>
                                      </p:cBhvr>
                                      <p:to>
                                        <p:strVal val="visible"/>
                                      </p:to>
                                    </p:set>
                                    <p:animEffect transition="in" filter="wipe(left)">
                                      <p:cBhvr>
                                        <p:cTn id="7" dur="500"/>
                                        <p:tgtEl>
                                          <p:spTgt spid="719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196"/>
                                        </p:tgtEl>
                                        <p:attrNameLst>
                                          <p:attrName>style.visibility</p:attrName>
                                        </p:attrNameLst>
                                      </p:cBhvr>
                                      <p:to>
                                        <p:strVal val="visible"/>
                                      </p:to>
                                    </p:set>
                                    <p:animEffect transition="in" filter="wipe(left)">
                                      <p:cBhvr>
                                        <p:cTn id="12" dur="500"/>
                                        <p:tgtEl>
                                          <p:spTgt spid="719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197"/>
                                        </p:tgtEl>
                                        <p:attrNameLst>
                                          <p:attrName>style.visibility</p:attrName>
                                        </p:attrNameLst>
                                      </p:cBhvr>
                                      <p:to>
                                        <p:strVal val="visible"/>
                                      </p:to>
                                    </p:set>
                                    <p:animEffect transition="in" filter="wipe(left)">
                                      <p:cBhvr>
                                        <p:cTn id="17" dur="500"/>
                                        <p:tgtEl>
                                          <p:spTgt spid="719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198"/>
                                        </p:tgtEl>
                                        <p:attrNameLst>
                                          <p:attrName>style.visibility</p:attrName>
                                        </p:attrNameLst>
                                      </p:cBhvr>
                                      <p:to>
                                        <p:strVal val="visible"/>
                                      </p:to>
                                    </p:set>
                                    <p:animEffect transition="in" filter="wipe(left)">
                                      <p:cBhvr>
                                        <p:cTn id="22" dur="500"/>
                                        <p:tgtEl>
                                          <p:spTgt spid="719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199"/>
                                        </p:tgtEl>
                                        <p:attrNameLst>
                                          <p:attrName>style.visibility</p:attrName>
                                        </p:attrNameLst>
                                      </p:cBhvr>
                                      <p:to>
                                        <p:strVal val="visible"/>
                                      </p:to>
                                    </p:set>
                                    <p:animEffect transition="in" filter="wipe(left)">
                                      <p:cBhvr>
                                        <p:cTn id="27" dur="500"/>
                                        <p:tgtEl>
                                          <p:spTgt spid="719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9" presetClass="entr" presetSubtype="10" fill="hold" grpId="0" nodeType="clickEffect">
                                  <p:stCondLst>
                                    <p:cond delay="0"/>
                                  </p:stCondLst>
                                  <p:childTnLst>
                                    <p:set>
                                      <p:cBhvr>
                                        <p:cTn id="31" dur="1" fill="hold">
                                          <p:stCondLst>
                                            <p:cond delay="0"/>
                                          </p:stCondLst>
                                        </p:cTn>
                                        <p:tgtEl>
                                          <p:spTgt spid="7202"/>
                                        </p:tgtEl>
                                        <p:attrNameLst>
                                          <p:attrName>style.visibility</p:attrName>
                                        </p:attrNameLst>
                                      </p:cBhvr>
                                      <p:to>
                                        <p:strVal val="visible"/>
                                      </p:to>
                                    </p:set>
                                    <p:anim calcmode="lin" valueType="num">
                                      <p:cBhvr>
                                        <p:cTn id="32" dur="5000" fill="hold"/>
                                        <p:tgtEl>
                                          <p:spTgt spid="7202"/>
                                        </p:tgtEl>
                                        <p:attrNameLst>
                                          <p:attrName>ppt_w</p:attrName>
                                        </p:attrNameLst>
                                      </p:cBhvr>
                                      <p:tavLst>
                                        <p:tav tm="0" fmla="#ppt_w*sin(2.5*pi*$)">
                                          <p:val>
                                            <p:fltVal val="0"/>
                                          </p:val>
                                        </p:tav>
                                        <p:tav tm="100000">
                                          <p:val>
                                            <p:fltVal val="1"/>
                                          </p:val>
                                        </p:tav>
                                      </p:tavLst>
                                    </p:anim>
                                    <p:anim calcmode="lin" valueType="num">
                                      <p:cBhvr>
                                        <p:cTn id="33" dur="5000" fill="hold"/>
                                        <p:tgtEl>
                                          <p:spTgt spid="7202"/>
                                        </p:tgtEl>
                                        <p:attrNameLst>
                                          <p:attrName>ppt_h</p:attrName>
                                        </p:attrNameLst>
                                      </p:cBhvr>
                                      <p:tavLst>
                                        <p:tav tm="0">
                                          <p:val>
                                            <p:strVal val="#ppt_h"/>
                                          </p:val>
                                        </p:tav>
                                        <p:tav tm="100000">
                                          <p:val>
                                            <p:strVal val="#ppt_h"/>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1" fill="hold" nodeType="clickEffect">
                                  <p:stCondLst>
                                    <p:cond delay="0"/>
                                  </p:stCondLst>
                                  <p:childTnLst>
                                    <p:set>
                                      <p:cBhvr>
                                        <p:cTn id="37" dur="1" fill="hold">
                                          <p:stCondLst>
                                            <p:cond delay="0"/>
                                          </p:stCondLst>
                                        </p:cTn>
                                        <p:tgtEl>
                                          <p:spTgt spid="7201"/>
                                        </p:tgtEl>
                                        <p:attrNameLst>
                                          <p:attrName>style.visibility</p:attrName>
                                        </p:attrNameLst>
                                      </p:cBhvr>
                                      <p:to>
                                        <p:strVal val="visible"/>
                                      </p:to>
                                    </p:set>
                                    <p:anim calcmode="lin" valueType="num">
                                      <p:cBhvr additive="base">
                                        <p:cTn id="38" dur="500" fill="hold"/>
                                        <p:tgtEl>
                                          <p:spTgt spid="7201"/>
                                        </p:tgtEl>
                                        <p:attrNameLst>
                                          <p:attrName>ppt_x</p:attrName>
                                        </p:attrNameLst>
                                      </p:cBhvr>
                                      <p:tavLst>
                                        <p:tav tm="0">
                                          <p:val>
                                            <p:strVal val="#ppt_x"/>
                                          </p:val>
                                        </p:tav>
                                        <p:tav tm="100000">
                                          <p:val>
                                            <p:strVal val="#ppt_x"/>
                                          </p:val>
                                        </p:tav>
                                      </p:tavLst>
                                    </p:anim>
                                    <p:anim calcmode="lin" valueType="num">
                                      <p:cBhvr additive="base">
                                        <p:cTn id="39" dur="500" fill="hold"/>
                                        <p:tgtEl>
                                          <p:spTgt spid="7201"/>
                                        </p:tgtEl>
                                        <p:attrNameLst>
                                          <p:attrName>ppt_y</p:attrName>
                                        </p:attrNameLst>
                                      </p:cBhvr>
                                      <p:tavLst>
                                        <p:tav tm="0">
                                          <p:val>
                                            <p:strVal val="0-#ppt_h/2"/>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19" presetClass="entr" presetSubtype="10" fill="hold" grpId="0" nodeType="clickEffect">
                                  <p:stCondLst>
                                    <p:cond delay="0"/>
                                  </p:stCondLst>
                                  <p:childTnLst>
                                    <p:set>
                                      <p:cBhvr>
                                        <p:cTn id="43" dur="1" fill="hold">
                                          <p:stCondLst>
                                            <p:cond delay="0"/>
                                          </p:stCondLst>
                                        </p:cTn>
                                        <p:tgtEl>
                                          <p:spTgt spid="7203"/>
                                        </p:tgtEl>
                                        <p:attrNameLst>
                                          <p:attrName>style.visibility</p:attrName>
                                        </p:attrNameLst>
                                      </p:cBhvr>
                                      <p:to>
                                        <p:strVal val="visible"/>
                                      </p:to>
                                    </p:set>
                                    <p:anim calcmode="lin" valueType="num">
                                      <p:cBhvr>
                                        <p:cTn id="44" dur="5000" fill="hold"/>
                                        <p:tgtEl>
                                          <p:spTgt spid="7203"/>
                                        </p:tgtEl>
                                        <p:attrNameLst>
                                          <p:attrName>ppt_w</p:attrName>
                                        </p:attrNameLst>
                                      </p:cBhvr>
                                      <p:tavLst>
                                        <p:tav tm="0" fmla="#ppt_w*sin(2.5*pi*$)">
                                          <p:val>
                                            <p:fltVal val="0"/>
                                          </p:val>
                                        </p:tav>
                                        <p:tav tm="100000">
                                          <p:val>
                                            <p:fltVal val="1"/>
                                          </p:val>
                                        </p:tav>
                                      </p:tavLst>
                                    </p:anim>
                                    <p:anim calcmode="lin" valueType="num">
                                      <p:cBhvr>
                                        <p:cTn id="45" dur="5000" fill="hold"/>
                                        <p:tgtEl>
                                          <p:spTgt spid="7203"/>
                                        </p:tgtEl>
                                        <p:attrNameLst>
                                          <p:attrName>ppt_h</p:attrName>
                                        </p:attrNameLst>
                                      </p:cBhvr>
                                      <p:tavLst>
                                        <p:tav tm="0">
                                          <p:val>
                                            <p:strVal val="#ppt_h"/>
                                          </p:val>
                                        </p:tav>
                                        <p:tav tm="100000">
                                          <p:val>
                                            <p:strVal val="#ppt_h"/>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2" presetClass="entr" presetSubtype="1" fill="hold" nodeType="clickEffect">
                                  <p:stCondLst>
                                    <p:cond delay="0"/>
                                  </p:stCondLst>
                                  <p:childTnLst>
                                    <p:set>
                                      <p:cBhvr>
                                        <p:cTn id="49" dur="1" fill="hold">
                                          <p:stCondLst>
                                            <p:cond delay="0"/>
                                          </p:stCondLst>
                                        </p:cTn>
                                        <p:tgtEl>
                                          <p:spTgt spid="7204"/>
                                        </p:tgtEl>
                                        <p:attrNameLst>
                                          <p:attrName>style.visibility</p:attrName>
                                        </p:attrNameLst>
                                      </p:cBhvr>
                                      <p:to>
                                        <p:strVal val="visible"/>
                                      </p:to>
                                    </p:set>
                                    <p:anim calcmode="lin" valueType="num">
                                      <p:cBhvr additive="base">
                                        <p:cTn id="50" dur="500" fill="hold"/>
                                        <p:tgtEl>
                                          <p:spTgt spid="7204"/>
                                        </p:tgtEl>
                                        <p:attrNameLst>
                                          <p:attrName>ppt_x</p:attrName>
                                        </p:attrNameLst>
                                      </p:cBhvr>
                                      <p:tavLst>
                                        <p:tav tm="0">
                                          <p:val>
                                            <p:strVal val="#ppt_x"/>
                                          </p:val>
                                        </p:tav>
                                        <p:tav tm="100000">
                                          <p:val>
                                            <p:strVal val="#ppt_x"/>
                                          </p:val>
                                        </p:tav>
                                      </p:tavLst>
                                    </p:anim>
                                    <p:anim calcmode="lin" valueType="num">
                                      <p:cBhvr additive="base">
                                        <p:cTn id="51" dur="500" fill="hold"/>
                                        <p:tgtEl>
                                          <p:spTgt spid="7204"/>
                                        </p:tgtEl>
                                        <p:attrNameLst>
                                          <p:attrName>ppt_y</p:attrName>
                                        </p:attrNameLst>
                                      </p:cBhvr>
                                      <p:tavLst>
                                        <p:tav tm="0">
                                          <p:val>
                                            <p:strVal val="0-#ppt_h/2"/>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16" presetClass="entr" presetSubtype="37" fill="hold" grpId="0" nodeType="clickEffect">
                                  <p:stCondLst>
                                    <p:cond delay="0"/>
                                  </p:stCondLst>
                                  <p:childTnLst>
                                    <p:set>
                                      <p:cBhvr>
                                        <p:cTn id="55" dur="1" fill="hold">
                                          <p:stCondLst>
                                            <p:cond delay="0"/>
                                          </p:stCondLst>
                                        </p:cTn>
                                        <p:tgtEl>
                                          <p:spTgt spid="7200"/>
                                        </p:tgtEl>
                                        <p:attrNameLst>
                                          <p:attrName>style.visibility</p:attrName>
                                        </p:attrNameLst>
                                      </p:cBhvr>
                                      <p:to>
                                        <p:strVal val="visible"/>
                                      </p:to>
                                    </p:set>
                                    <p:animEffect transition="in" filter="barn(outVertical)">
                                      <p:cBhvr>
                                        <p:cTn id="56" dur="500"/>
                                        <p:tgtEl>
                                          <p:spTgt spid="7200"/>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12" presetClass="entr" presetSubtype="4" fill="hold" grpId="0" nodeType="clickEffect">
                                  <p:stCondLst>
                                    <p:cond delay="0"/>
                                  </p:stCondLst>
                                  <p:childTnLst>
                                    <p:set>
                                      <p:cBhvr>
                                        <p:cTn id="60" dur="1" fill="hold">
                                          <p:stCondLst>
                                            <p:cond delay="0"/>
                                          </p:stCondLst>
                                        </p:cTn>
                                        <p:tgtEl>
                                          <p:spTgt spid="7205"/>
                                        </p:tgtEl>
                                        <p:attrNameLst>
                                          <p:attrName>style.visibility</p:attrName>
                                        </p:attrNameLst>
                                      </p:cBhvr>
                                      <p:to>
                                        <p:strVal val="visible"/>
                                      </p:to>
                                    </p:set>
                                    <p:animEffect transition="in" filter="slide(fromBottom)">
                                      <p:cBhvr>
                                        <p:cTn id="61" dur="500"/>
                                        <p:tgtEl>
                                          <p:spTgt spid="7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95" grpId="0" animBg="1"/>
      <p:bldP spid="7196" grpId="0" animBg="1"/>
      <p:bldP spid="7197" grpId="0" animBg="1"/>
      <p:bldP spid="7198" grpId="0" animBg="1"/>
      <p:bldP spid="7199" grpId="0" animBg="1"/>
      <p:bldP spid="7200" grpId="0"/>
      <p:bldP spid="7202" grpId="0" autoUpdateAnimBg="0"/>
      <p:bldP spid="7203" grpId="0" autoUpdateAnimBg="0"/>
      <p:bldP spid="7205"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44" name="AutoShape 28"/>
          <p:cNvSpPr>
            <a:spLocks noChangeArrowheads="1"/>
          </p:cNvSpPr>
          <p:nvPr/>
        </p:nvSpPr>
        <p:spPr bwMode="auto">
          <a:xfrm>
            <a:off x="6248400" y="6172200"/>
            <a:ext cx="2286000" cy="457200"/>
          </a:xfrm>
          <a:prstGeom prst="parallelogram">
            <a:avLst>
              <a:gd name="adj" fmla="val 125000"/>
            </a:avLst>
          </a:prstGeom>
          <a:solidFill>
            <a:srgbClr val="CC3399"/>
          </a:solidFill>
          <a:ln w="9525">
            <a:solidFill>
              <a:schemeClr val="tx1"/>
            </a:solidFill>
            <a:miter lim="800000"/>
            <a:headEnd/>
            <a:tailEnd/>
          </a:ln>
        </p:spPr>
        <p:txBody>
          <a:bodyPr wrap="none"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p>
        </p:txBody>
      </p:sp>
      <p:sp>
        <p:nvSpPr>
          <p:cNvPr id="13315" name="Text Box 2"/>
          <p:cNvSpPr txBox="1">
            <a:spLocks noChangeArrowheads="1"/>
          </p:cNvSpPr>
          <p:nvPr/>
        </p:nvSpPr>
        <p:spPr bwMode="auto">
          <a:xfrm>
            <a:off x="285750" y="357188"/>
            <a:ext cx="8520113" cy="2647950"/>
          </a:xfrm>
          <a:prstGeom prst="rect">
            <a:avLst/>
          </a:prstGeom>
          <a:solidFill>
            <a:srgbClr val="CC33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solidFill>
                  <a:srgbClr val="FFCCFF"/>
                </a:solidFill>
                <a:latin typeface="Arial" panose="020B0604020202020204" pitchFamily="34" charset="0"/>
              </a:rPr>
              <a:t>A good example that you can “relate” to is students in our maths class this semester are set A.  The grade they earn out of the class is set B.  Each student must be assigned a grade and can only be assigned ONE grade, but more than one student can get the same grade (we hope so---we want lots of A’s).  The example show on the previous screen had each student getting the same grade.  That’s okay.</a:t>
            </a:r>
          </a:p>
        </p:txBody>
      </p:sp>
      <p:sp>
        <p:nvSpPr>
          <p:cNvPr id="13316" name="Oval 4"/>
          <p:cNvSpPr>
            <a:spLocks noChangeArrowheads="1"/>
          </p:cNvSpPr>
          <p:nvPr/>
        </p:nvSpPr>
        <p:spPr bwMode="auto">
          <a:xfrm>
            <a:off x="1812925" y="3048000"/>
            <a:ext cx="1741488" cy="2547938"/>
          </a:xfrm>
          <a:prstGeom prst="ellipse">
            <a:avLst/>
          </a:prstGeom>
          <a:solidFill>
            <a:srgbClr val="00FF00"/>
          </a:solidFill>
          <a:ln w="57150">
            <a:solidFill>
              <a:srgbClr val="CC3399"/>
            </a:solidFill>
            <a:round/>
            <a:headEnd/>
            <a:tailEnd/>
          </a:ln>
        </p:spPr>
        <p:txBody>
          <a:bodyPr wrap="none"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p>
        </p:txBody>
      </p:sp>
      <p:sp>
        <p:nvSpPr>
          <p:cNvPr id="13317" name="Text Box 6"/>
          <p:cNvSpPr txBox="1">
            <a:spLocks noChangeArrowheads="1"/>
          </p:cNvSpPr>
          <p:nvPr/>
        </p:nvSpPr>
        <p:spPr bwMode="auto">
          <a:xfrm>
            <a:off x="2498725" y="3324225"/>
            <a:ext cx="311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1</a:t>
            </a:r>
          </a:p>
        </p:txBody>
      </p:sp>
      <p:sp>
        <p:nvSpPr>
          <p:cNvPr id="13318" name="Text Box 7"/>
          <p:cNvSpPr txBox="1">
            <a:spLocks noChangeArrowheads="1"/>
          </p:cNvSpPr>
          <p:nvPr/>
        </p:nvSpPr>
        <p:spPr bwMode="auto">
          <a:xfrm>
            <a:off x="2498725" y="3713163"/>
            <a:ext cx="311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2</a:t>
            </a:r>
          </a:p>
        </p:txBody>
      </p:sp>
      <p:sp>
        <p:nvSpPr>
          <p:cNvPr id="13319" name="Text Box 8"/>
          <p:cNvSpPr txBox="1">
            <a:spLocks noChangeArrowheads="1"/>
          </p:cNvSpPr>
          <p:nvPr/>
        </p:nvSpPr>
        <p:spPr bwMode="auto">
          <a:xfrm>
            <a:off x="2498725" y="4100513"/>
            <a:ext cx="311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3</a:t>
            </a:r>
          </a:p>
        </p:txBody>
      </p:sp>
      <p:sp>
        <p:nvSpPr>
          <p:cNvPr id="13320" name="Text Box 9"/>
          <p:cNvSpPr txBox="1">
            <a:spLocks noChangeArrowheads="1"/>
          </p:cNvSpPr>
          <p:nvPr/>
        </p:nvSpPr>
        <p:spPr bwMode="auto">
          <a:xfrm>
            <a:off x="2498725" y="4545013"/>
            <a:ext cx="311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4</a:t>
            </a:r>
          </a:p>
        </p:txBody>
      </p:sp>
      <p:sp>
        <p:nvSpPr>
          <p:cNvPr id="13321" name="Text Box 10"/>
          <p:cNvSpPr txBox="1">
            <a:spLocks noChangeArrowheads="1"/>
          </p:cNvSpPr>
          <p:nvPr/>
        </p:nvSpPr>
        <p:spPr bwMode="auto">
          <a:xfrm>
            <a:off x="2498725" y="4986338"/>
            <a:ext cx="311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5</a:t>
            </a:r>
          </a:p>
        </p:txBody>
      </p:sp>
      <p:sp>
        <p:nvSpPr>
          <p:cNvPr id="13322" name="Oval 12"/>
          <p:cNvSpPr>
            <a:spLocks noChangeArrowheads="1"/>
          </p:cNvSpPr>
          <p:nvPr/>
        </p:nvSpPr>
        <p:spPr bwMode="auto">
          <a:xfrm>
            <a:off x="5535613" y="3048000"/>
            <a:ext cx="1739900" cy="2547938"/>
          </a:xfrm>
          <a:prstGeom prst="ellipse">
            <a:avLst/>
          </a:prstGeom>
          <a:solidFill>
            <a:srgbClr val="66CCFF"/>
          </a:solidFill>
          <a:ln w="57150">
            <a:solidFill>
              <a:srgbClr val="CC3399"/>
            </a:solidFill>
            <a:round/>
            <a:headEnd/>
            <a:tailEnd/>
          </a:ln>
        </p:spPr>
        <p:txBody>
          <a:bodyPr wrap="none"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p>
        </p:txBody>
      </p:sp>
      <p:sp>
        <p:nvSpPr>
          <p:cNvPr id="13323" name="Text Box 14"/>
          <p:cNvSpPr txBox="1">
            <a:spLocks noChangeArrowheads="1"/>
          </p:cNvSpPr>
          <p:nvPr/>
        </p:nvSpPr>
        <p:spPr bwMode="auto">
          <a:xfrm>
            <a:off x="6218238" y="3492500"/>
            <a:ext cx="311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2</a:t>
            </a:r>
          </a:p>
        </p:txBody>
      </p:sp>
      <p:sp>
        <p:nvSpPr>
          <p:cNvPr id="13324" name="Text Box 15"/>
          <p:cNvSpPr txBox="1">
            <a:spLocks noChangeArrowheads="1"/>
          </p:cNvSpPr>
          <p:nvPr/>
        </p:nvSpPr>
        <p:spPr bwMode="auto">
          <a:xfrm>
            <a:off x="6156325" y="4930775"/>
            <a:ext cx="4968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10</a:t>
            </a:r>
          </a:p>
        </p:txBody>
      </p:sp>
      <p:sp>
        <p:nvSpPr>
          <p:cNvPr id="13325" name="Text Box 16"/>
          <p:cNvSpPr txBox="1">
            <a:spLocks noChangeArrowheads="1"/>
          </p:cNvSpPr>
          <p:nvPr/>
        </p:nvSpPr>
        <p:spPr bwMode="auto">
          <a:xfrm>
            <a:off x="6218238" y="4600575"/>
            <a:ext cx="311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8</a:t>
            </a:r>
          </a:p>
        </p:txBody>
      </p:sp>
      <p:sp>
        <p:nvSpPr>
          <p:cNvPr id="13326" name="Text Box 17"/>
          <p:cNvSpPr txBox="1">
            <a:spLocks noChangeArrowheads="1"/>
          </p:cNvSpPr>
          <p:nvPr/>
        </p:nvSpPr>
        <p:spPr bwMode="auto">
          <a:xfrm>
            <a:off x="6218238" y="4267200"/>
            <a:ext cx="311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6</a:t>
            </a:r>
          </a:p>
        </p:txBody>
      </p:sp>
      <p:sp>
        <p:nvSpPr>
          <p:cNvPr id="13327" name="Text Box 18"/>
          <p:cNvSpPr txBox="1">
            <a:spLocks noChangeArrowheads="1"/>
          </p:cNvSpPr>
          <p:nvPr/>
        </p:nvSpPr>
        <p:spPr bwMode="auto">
          <a:xfrm>
            <a:off x="6218238" y="3878263"/>
            <a:ext cx="311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4</a:t>
            </a:r>
          </a:p>
        </p:txBody>
      </p:sp>
      <p:sp>
        <p:nvSpPr>
          <p:cNvPr id="9235" name="Line 19"/>
          <p:cNvSpPr>
            <a:spLocks noChangeShapeType="1"/>
          </p:cNvSpPr>
          <p:nvPr/>
        </p:nvSpPr>
        <p:spPr bwMode="auto">
          <a:xfrm>
            <a:off x="2743200" y="3505200"/>
            <a:ext cx="3352800" cy="2286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36" name="Line 20"/>
          <p:cNvSpPr>
            <a:spLocks noChangeShapeType="1"/>
          </p:cNvSpPr>
          <p:nvPr/>
        </p:nvSpPr>
        <p:spPr bwMode="auto">
          <a:xfrm>
            <a:off x="2819400" y="3962400"/>
            <a:ext cx="3429000" cy="12192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38" name="Line 22"/>
          <p:cNvSpPr>
            <a:spLocks noChangeShapeType="1"/>
          </p:cNvSpPr>
          <p:nvPr/>
        </p:nvSpPr>
        <p:spPr bwMode="auto">
          <a:xfrm>
            <a:off x="2819400" y="4343400"/>
            <a:ext cx="3352800" cy="4572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39" name="Line 23"/>
          <p:cNvSpPr>
            <a:spLocks noChangeShapeType="1"/>
          </p:cNvSpPr>
          <p:nvPr/>
        </p:nvSpPr>
        <p:spPr bwMode="auto">
          <a:xfrm flipV="1">
            <a:off x="2819400" y="4495800"/>
            <a:ext cx="3429000" cy="3048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40" name="Line 24"/>
          <p:cNvSpPr>
            <a:spLocks noChangeShapeType="1"/>
          </p:cNvSpPr>
          <p:nvPr/>
        </p:nvSpPr>
        <p:spPr bwMode="auto">
          <a:xfrm flipV="1">
            <a:off x="2819400" y="4191000"/>
            <a:ext cx="3429000" cy="9906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41" name="Text Box 25"/>
          <p:cNvSpPr txBox="1">
            <a:spLocks noChangeArrowheads="1"/>
          </p:cNvSpPr>
          <p:nvPr/>
        </p:nvSpPr>
        <p:spPr bwMode="auto">
          <a:xfrm>
            <a:off x="381000" y="6172200"/>
            <a:ext cx="7696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solidFill>
                  <a:srgbClr val="CC3399"/>
                </a:solidFill>
              </a:rPr>
              <a:t>Is the relation shown above a function?</a:t>
            </a:r>
          </a:p>
        </p:txBody>
      </p:sp>
      <p:sp>
        <p:nvSpPr>
          <p:cNvPr id="9242" name="Text Box 26"/>
          <p:cNvSpPr txBox="1">
            <a:spLocks noChangeArrowheads="1"/>
          </p:cNvSpPr>
          <p:nvPr/>
        </p:nvSpPr>
        <p:spPr bwMode="auto">
          <a:xfrm>
            <a:off x="5334000" y="6172200"/>
            <a:ext cx="1066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sz="2800">
                <a:latin typeface="Arial Black" panose="020B0A04020102020204" pitchFamily="34" charset="0"/>
              </a:rPr>
              <a:t>NO</a:t>
            </a:r>
          </a:p>
        </p:txBody>
      </p:sp>
      <p:sp>
        <p:nvSpPr>
          <p:cNvPr id="9243" name="Text Box 27"/>
          <p:cNvSpPr txBox="1">
            <a:spLocks noChangeArrowheads="1"/>
          </p:cNvSpPr>
          <p:nvPr/>
        </p:nvSpPr>
        <p:spPr bwMode="auto">
          <a:xfrm>
            <a:off x="6553200" y="61722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a:solidFill>
                  <a:srgbClr val="FFCCFF"/>
                </a:solidFill>
              </a:rPr>
              <a:t>Why not???</a:t>
            </a:r>
          </a:p>
        </p:txBody>
      </p:sp>
      <p:sp>
        <p:nvSpPr>
          <p:cNvPr id="9245" name="Text Box 29"/>
          <p:cNvSpPr txBox="1">
            <a:spLocks noChangeArrowheads="1"/>
          </p:cNvSpPr>
          <p:nvPr/>
        </p:nvSpPr>
        <p:spPr bwMode="auto">
          <a:xfrm>
            <a:off x="2438400" y="5638800"/>
            <a:ext cx="3886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2 was assigned both 4 and 10</a:t>
            </a:r>
          </a:p>
        </p:txBody>
      </p:sp>
      <p:sp>
        <p:nvSpPr>
          <p:cNvPr id="9246" name="Line 30"/>
          <p:cNvSpPr>
            <a:spLocks noChangeShapeType="1"/>
          </p:cNvSpPr>
          <p:nvPr/>
        </p:nvSpPr>
        <p:spPr bwMode="auto">
          <a:xfrm>
            <a:off x="2895600" y="3962400"/>
            <a:ext cx="3429000" cy="1524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37" name="Line 21"/>
          <p:cNvSpPr>
            <a:spLocks noChangeShapeType="1"/>
          </p:cNvSpPr>
          <p:nvPr/>
        </p:nvSpPr>
        <p:spPr bwMode="auto">
          <a:xfrm>
            <a:off x="2895600" y="3962400"/>
            <a:ext cx="3429000" cy="1524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47" name="Line 31"/>
          <p:cNvSpPr>
            <a:spLocks noChangeShapeType="1"/>
          </p:cNvSpPr>
          <p:nvPr/>
        </p:nvSpPr>
        <p:spPr bwMode="auto">
          <a:xfrm>
            <a:off x="2819400" y="3962400"/>
            <a:ext cx="3429000" cy="12192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49" name="Text Box 33"/>
          <p:cNvSpPr txBox="1">
            <a:spLocks noChangeArrowheads="1"/>
          </p:cNvSpPr>
          <p:nvPr/>
        </p:nvSpPr>
        <p:spPr bwMode="auto">
          <a:xfrm>
            <a:off x="250825" y="260350"/>
            <a:ext cx="8591550" cy="2647950"/>
          </a:xfrm>
          <a:prstGeom prst="rect">
            <a:avLst/>
          </a:prstGeom>
          <a:solidFill>
            <a:srgbClr val="CC33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solidFill>
                  <a:srgbClr val="FFCCFF"/>
                </a:solidFill>
                <a:latin typeface="Arial" panose="020B0604020202020204" pitchFamily="34" charset="0"/>
              </a:rPr>
              <a:t>A good example that you can “relate” to is students in our maths class this semester are set A.  The grade they earn out of the class is set B.  Each student must be assigned a grade and </a:t>
            </a:r>
            <a:r>
              <a:rPr lang="en-US" b="1" i="0" u="sng">
                <a:latin typeface="Arial" panose="020B0604020202020204" pitchFamily="34" charset="0"/>
              </a:rPr>
              <a:t>can only be assigned ONE grade</a:t>
            </a:r>
            <a:r>
              <a:rPr lang="en-US" i="0">
                <a:solidFill>
                  <a:srgbClr val="FFCCFF"/>
                </a:solidFill>
                <a:latin typeface="Arial" panose="020B0604020202020204" pitchFamily="34" charset="0"/>
              </a:rPr>
              <a:t>, but more than one student can get the same grade (we hope so---we want lots of A’s).  The example shown on the previous screen had each student getting the same grade.  That’s okay.</a:t>
            </a:r>
            <a:endParaRPr lang="en-US">
              <a:solidFill>
                <a:srgbClr val="FFCCFF"/>
              </a:solidFill>
              <a:latin typeface="Arial" panose="020B0604020202020204" pitchFamily="34" charset="0"/>
            </a:endParaRPr>
          </a:p>
        </p:txBody>
      </p:sp>
      <p:pic>
        <p:nvPicPr>
          <p:cNvPr id="13341" name="Picture 28" descr="collegeLog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86750" y="0"/>
            <a:ext cx="85725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235"/>
                                        </p:tgtEl>
                                        <p:attrNameLst>
                                          <p:attrName>style.visibility</p:attrName>
                                        </p:attrNameLst>
                                      </p:cBhvr>
                                      <p:to>
                                        <p:strVal val="visible"/>
                                      </p:to>
                                    </p:set>
                                    <p:animEffect transition="in" filter="wipe(left)">
                                      <p:cBhvr>
                                        <p:cTn id="7" dur="500"/>
                                        <p:tgtEl>
                                          <p:spTgt spid="923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236"/>
                                        </p:tgtEl>
                                        <p:attrNameLst>
                                          <p:attrName>style.visibility</p:attrName>
                                        </p:attrNameLst>
                                      </p:cBhvr>
                                      <p:to>
                                        <p:strVal val="visible"/>
                                      </p:to>
                                    </p:set>
                                    <p:animEffect transition="in" filter="wipe(left)">
                                      <p:cBhvr>
                                        <p:cTn id="12" dur="500"/>
                                        <p:tgtEl>
                                          <p:spTgt spid="923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238"/>
                                        </p:tgtEl>
                                        <p:attrNameLst>
                                          <p:attrName>style.visibility</p:attrName>
                                        </p:attrNameLst>
                                      </p:cBhvr>
                                      <p:to>
                                        <p:strVal val="visible"/>
                                      </p:to>
                                    </p:set>
                                    <p:animEffect transition="in" filter="wipe(left)">
                                      <p:cBhvr>
                                        <p:cTn id="17" dur="500"/>
                                        <p:tgtEl>
                                          <p:spTgt spid="923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239"/>
                                        </p:tgtEl>
                                        <p:attrNameLst>
                                          <p:attrName>style.visibility</p:attrName>
                                        </p:attrNameLst>
                                      </p:cBhvr>
                                      <p:to>
                                        <p:strVal val="visible"/>
                                      </p:to>
                                    </p:set>
                                    <p:animEffect transition="in" filter="wipe(left)">
                                      <p:cBhvr>
                                        <p:cTn id="22" dur="500"/>
                                        <p:tgtEl>
                                          <p:spTgt spid="923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240"/>
                                        </p:tgtEl>
                                        <p:attrNameLst>
                                          <p:attrName>style.visibility</p:attrName>
                                        </p:attrNameLst>
                                      </p:cBhvr>
                                      <p:to>
                                        <p:strVal val="visible"/>
                                      </p:to>
                                    </p:set>
                                    <p:animEffect transition="in" filter="wipe(left)">
                                      <p:cBhvr>
                                        <p:cTn id="27" dur="500"/>
                                        <p:tgtEl>
                                          <p:spTgt spid="924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246"/>
                                        </p:tgtEl>
                                        <p:attrNameLst>
                                          <p:attrName>style.visibility</p:attrName>
                                        </p:attrNameLst>
                                      </p:cBhvr>
                                      <p:to>
                                        <p:strVal val="visible"/>
                                      </p:to>
                                    </p:set>
                                    <p:animEffect transition="in" filter="wipe(left)">
                                      <p:cBhvr>
                                        <p:cTn id="32" dur="500"/>
                                        <p:tgtEl>
                                          <p:spTgt spid="924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9241"/>
                                        </p:tgtEl>
                                        <p:attrNameLst>
                                          <p:attrName>style.visibility</p:attrName>
                                        </p:attrNameLst>
                                      </p:cBhvr>
                                      <p:to>
                                        <p:strVal val="visible"/>
                                      </p:to>
                                    </p:set>
                                    <p:animEffect transition="in" filter="blinds(horizontal)">
                                      <p:cBhvr>
                                        <p:cTn id="37" dur="500"/>
                                        <p:tgtEl>
                                          <p:spTgt spid="924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3" presetClass="entr" presetSubtype="16" fill="hold" grpId="0" nodeType="clickEffect">
                                  <p:stCondLst>
                                    <p:cond delay="0"/>
                                  </p:stCondLst>
                                  <p:childTnLst>
                                    <p:set>
                                      <p:cBhvr>
                                        <p:cTn id="41" dur="1" fill="hold">
                                          <p:stCondLst>
                                            <p:cond delay="0"/>
                                          </p:stCondLst>
                                        </p:cTn>
                                        <p:tgtEl>
                                          <p:spTgt spid="9242"/>
                                        </p:tgtEl>
                                        <p:attrNameLst>
                                          <p:attrName>style.visibility</p:attrName>
                                        </p:attrNameLst>
                                      </p:cBhvr>
                                      <p:to>
                                        <p:strVal val="visible"/>
                                      </p:to>
                                    </p:set>
                                    <p:anim calcmode="lin" valueType="num">
                                      <p:cBhvr>
                                        <p:cTn id="42" dur="500" fill="hold"/>
                                        <p:tgtEl>
                                          <p:spTgt spid="9242"/>
                                        </p:tgtEl>
                                        <p:attrNameLst>
                                          <p:attrName>ppt_w</p:attrName>
                                        </p:attrNameLst>
                                      </p:cBhvr>
                                      <p:tavLst>
                                        <p:tav tm="0">
                                          <p:val>
                                            <p:fltVal val="0"/>
                                          </p:val>
                                        </p:tav>
                                        <p:tav tm="100000">
                                          <p:val>
                                            <p:strVal val="#ppt_w"/>
                                          </p:val>
                                        </p:tav>
                                      </p:tavLst>
                                    </p:anim>
                                    <p:anim calcmode="lin" valueType="num">
                                      <p:cBhvr>
                                        <p:cTn id="43" dur="500" fill="hold"/>
                                        <p:tgtEl>
                                          <p:spTgt spid="9242"/>
                                        </p:tgtEl>
                                        <p:attrNameLst>
                                          <p:attrName>ppt_h</p:attrName>
                                        </p:attrNameLst>
                                      </p:cBhvr>
                                      <p:tavLst>
                                        <p:tav tm="0">
                                          <p:val>
                                            <p:fltVal val="0"/>
                                          </p:val>
                                        </p:tav>
                                        <p:tav tm="100000">
                                          <p:val>
                                            <p:strVal val="#ppt_h"/>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4" presetClass="entr" presetSubtype="32" fill="hold" grpId="0" nodeType="clickEffect">
                                  <p:stCondLst>
                                    <p:cond delay="0"/>
                                  </p:stCondLst>
                                  <p:childTnLst>
                                    <p:set>
                                      <p:cBhvr>
                                        <p:cTn id="47" dur="1" fill="hold">
                                          <p:stCondLst>
                                            <p:cond delay="0"/>
                                          </p:stCondLst>
                                        </p:cTn>
                                        <p:tgtEl>
                                          <p:spTgt spid="9244"/>
                                        </p:tgtEl>
                                        <p:attrNameLst>
                                          <p:attrName>style.visibility</p:attrName>
                                        </p:attrNameLst>
                                      </p:cBhvr>
                                      <p:to>
                                        <p:strVal val="visible"/>
                                      </p:to>
                                    </p:set>
                                    <p:animEffect transition="in" filter="box(out)">
                                      <p:cBhvr>
                                        <p:cTn id="48" dur="500"/>
                                        <p:tgtEl>
                                          <p:spTgt spid="9244"/>
                                        </p:tgtEl>
                                      </p:cBhvr>
                                    </p:animEffect>
                                  </p:childTnLst>
                                </p:cTn>
                              </p:par>
                            </p:childTnLst>
                          </p:cTn>
                        </p:par>
                        <p:par>
                          <p:cTn id="49" fill="hold" nodeType="afterGroup">
                            <p:stCondLst>
                              <p:cond delay="500"/>
                            </p:stCondLst>
                            <p:childTnLst>
                              <p:par>
                                <p:cTn id="50" presetID="2" presetClass="entr" presetSubtype="1" fill="hold" grpId="0" nodeType="afterEffect">
                                  <p:stCondLst>
                                    <p:cond delay="0"/>
                                  </p:stCondLst>
                                  <p:iterate type="lt">
                                    <p:tmPct val="100000"/>
                                  </p:iterate>
                                  <p:childTnLst>
                                    <p:set>
                                      <p:cBhvr>
                                        <p:cTn id="51" dur="1" fill="hold">
                                          <p:stCondLst>
                                            <p:cond delay="0"/>
                                          </p:stCondLst>
                                        </p:cTn>
                                        <p:tgtEl>
                                          <p:spTgt spid="9243"/>
                                        </p:tgtEl>
                                        <p:attrNameLst>
                                          <p:attrName>style.visibility</p:attrName>
                                        </p:attrNameLst>
                                      </p:cBhvr>
                                      <p:to>
                                        <p:strVal val="visible"/>
                                      </p:to>
                                    </p:set>
                                    <p:anim calcmode="lin" valueType="num">
                                      <p:cBhvr additive="base">
                                        <p:cTn id="52" dur="75" fill="hold"/>
                                        <p:tgtEl>
                                          <p:spTgt spid="9243"/>
                                        </p:tgtEl>
                                        <p:attrNameLst>
                                          <p:attrName>ppt_x</p:attrName>
                                        </p:attrNameLst>
                                      </p:cBhvr>
                                      <p:tavLst>
                                        <p:tav tm="0">
                                          <p:val>
                                            <p:strVal val="#ppt_x"/>
                                          </p:val>
                                        </p:tav>
                                        <p:tav tm="100000">
                                          <p:val>
                                            <p:strVal val="#ppt_x"/>
                                          </p:val>
                                        </p:tav>
                                      </p:tavLst>
                                    </p:anim>
                                    <p:anim calcmode="lin" valueType="num">
                                      <p:cBhvr additive="base">
                                        <p:cTn id="53" dur="75" fill="hold"/>
                                        <p:tgtEl>
                                          <p:spTgt spid="9243"/>
                                        </p:tgtEl>
                                        <p:attrNameLst>
                                          <p:attrName>ppt_y</p:attrName>
                                        </p:attrNameLst>
                                      </p:cBhvr>
                                      <p:tavLst>
                                        <p:tav tm="0">
                                          <p:val>
                                            <p:strVal val="0-#ppt_h/2"/>
                                          </p:val>
                                        </p:tav>
                                        <p:tav tm="100000">
                                          <p:val>
                                            <p:strVal val="#ppt_y"/>
                                          </p:val>
                                        </p:tav>
                                      </p:tavLst>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1" presetClass="entr" presetSubtype="0" fill="hold" grpId="0" nodeType="clickEffect">
                                  <p:stCondLst>
                                    <p:cond delay="0"/>
                                  </p:stCondLst>
                                  <p:childTnLst>
                                    <p:set>
                                      <p:cBhvr>
                                        <p:cTn id="57" dur="1" fill="hold">
                                          <p:stCondLst>
                                            <p:cond delay="499"/>
                                          </p:stCondLst>
                                        </p:cTn>
                                        <p:tgtEl>
                                          <p:spTgt spid="9249"/>
                                        </p:tgtEl>
                                        <p:attrNameLst>
                                          <p:attrName>style.visibility</p:attrName>
                                        </p:attrNameLst>
                                      </p:cBhvr>
                                      <p:to>
                                        <p:strVal val="visible"/>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12" presetClass="entr" presetSubtype="8" fill="hold" grpId="0" nodeType="clickEffect">
                                  <p:stCondLst>
                                    <p:cond delay="0"/>
                                  </p:stCondLst>
                                  <p:childTnLst>
                                    <p:set>
                                      <p:cBhvr>
                                        <p:cTn id="61" dur="1" fill="hold">
                                          <p:stCondLst>
                                            <p:cond delay="0"/>
                                          </p:stCondLst>
                                        </p:cTn>
                                        <p:tgtEl>
                                          <p:spTgt spid="9245"/>
                                        </p:tgtEl>
                                        <p:attrNameLst>
                                          <p:attrName>style.visibility</p:attrName>
                                        </p:attrNameLst>
                                      </p:cBhvr>
                                      <p:to>
                                        <p:strVal val="visible"/>
                                      </p:to>
                                    </p:set>
                                    <p:animEffect transition="in" filter="slide(fromLeft)">
                                      <p:cBhvr>
                                        <p:cTn id="62" dur="500"/>
                                        <p:tgtEl>
                                          <p:spTgt spid="9245"/>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9237"/>
                                        </p:tgtEl>
                                        <p:attrNameLst>
                                          <p:attrName>style.visibility</p:attrName>
                                        </p:attrNameLst>
                                      </p:cBhvr>
                                      <p:to>
                                        <p:strVal val="visible"/>
                                      </p:to>
                                    </p:set>
                                    <p:animEffect transition="in" filter="wipe(left)">
                                      <p:cBhvr>
                                        <p:cTn id="67" dur="500"/>
                                        <p:tgtEl>
                                          <p:spTgt spid="9237"/>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9247"/>
                                        </p:tgtEl>
                                        <p:attrNameLst>
                                          <p:attrName>style.visibility</p:attrName>
                                        </p:attrNameLst>
                                      </p:cBhvr>
                                      <p:to>
                                        <p:strVal val="visible"/>
                                      </p:to>
                                    </p:set>
                                    <p:animEffect transition="in" filter="wipe(left)">
                                      <p:cBhvr>
                                        <p:cTn id="72" dur="500"/>
                                        <p:tgtEl>
                                          <p:spTgt spid="9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44" grpId="0" animBg="1"/>
      <p:bldP spid="9235" grpId="0" animBg="1"/>
      <p:bldP spid="9236" grpId="0" animBg="1"/>
      <p:bldP spid="9238" grpId="0" animBg="1"/>
      <p:bldP spid="9239" grpId="0" animBg="1"/>
      <p:bldP spid="9240" grpId="0" animBg="1"/>
      <p:bldP spid="9241" grpId="0" autoUpdateAnimBg="0"/>
      <p:bldP spid="9242" grpId="0" autoUpdateAnimBg="0"/>
      <p:bldP spid="9243" grpId="0" autoUpdateAnimBg="0"/>
      <p:bldP spid="9245" grpId="0" autoUpdateAnimBg="0"/>
      <p:bldP spid="9246" grpId="0" animBg="1"/>
      <p:bldP spid="9237" grpId="0" animBg="1"/>
      <p:bldP spid="9247" grpId="0" animBg="1"/>
      <p:bldP spid="9249"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Group 2"/>
          <p:cNvGrpSpPr>
            <a:grpSpLocks/>
          </p:cNvGrpSpPr>
          <p:nvPr/>
        </p:nvGrpSpPr>
        <p:grpSpPr bwMode="auto">
          <a:xfrm>
            <a:off x="1524000" y="1600200"/>
            <a:ext cx="2590800" cy="3201988"/>
            <a:chOff x="960" y="1008"/>
            <a:chExt cx="1632" cy="2017"/>
          </a:xfrm>
        </p:grpSpPr>
        <p:sp>
          <p:nvSpPr>
            <p:cNvPr id="14357" name="Oval 3"/>
            <p:cNvSpPr>
              <a:spLocks noChangeArrowheads="1"/>
            </p:cNvSpPr>
            <p:nvPr/>
          </p:nvSpPr>
          <p:spPr bwMode="auto">
            <a:xfrm>
              <a:off x="1190" y="1008"/>
              <a:ext cx="1097" cy="1605"/>
            </a:xfrm>
            <a:prstGeom prst="ellipse">
              <a:avLst/>
            </a:prstGeom>
            <a:solidFill>
              <a:srgbClr val="00FF00"/>
            </a:solidFill>
            <a:ln w="57150">
              <a:solidFill>
                <a:srgbClr val="CC3399"/>
              </a:solidFill>
              <a:round/>
              <a:headEnd/>
              <a:tailEnd/>
            </a:ln>
          </p:spPr>
          <p:txBody>
            <a:bodyPr wrap="none"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p>
          </p:txBody>
        </p:sp>
        <p:sp>
          <p:nvSpPr>
            <p:cNvPr id="14358" name="Text Box 4"/>
            <p:cNvSpPr txBox="1">
              <a:spLocks noChangeArrowheads="1"/>
            </p:cNvSpPr>
            <p:nvPr/>
          </p:nvSpPr>
          <p:spPr bwMode="auto">
            <a:xfrm>
              <a:off x="960" y="2737"/>
              <a:ext cx="1632" cy="28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solidFill>
                    <a:srgbClr val="00FF00"/>
                  </a:solidFill>
                </a:rPr>
                <a:t>Set A is the domain</a:t>
              </a:r>
            </a:p>
          </p:txBody>
        </p:sp>
        <p:sp>
          <p:nvSpPr>
            <p:cNvPr id="14359" name="Text Box 5"/>
            <p:cNvSpPr txBox="1">
              <a:spLocks noChangeArrowheads="1"/>
            </p:cNvSpPr>
            <p:nvPr/>
          </p:nvSpPr>
          <p:spPr bwMode="auto">
            <a:xfrm>
              <a:off x="1622" y="1182"/>
              <a:ext cx="1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1</a:t>
              </a:r>
            </a:p>
          </p:txBody>
        </p:sp>
        <p:sp>
          <p:nvSpPr>
            <p:cNvPr id="14360" name="Text Box 6"/>
            <p:cNvSpPr txBox="1">
              <a:spLocks noChangeArrowheads="1"/>
            </p:cNvSpPr>
            <p:nvPr/>
          </p:nvSpPr>
          <p:spPr bwMode="auto">
            <a:xfrm>
              <a:off x="1622" y="1427"/>
              <a:ext cx="1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2</a:t>
              </a:r>
            </a:p>
          </p:txBody>
        </p:sp>
        <p:sp>
          <p:nvSpPr>
            <p:cNvPr id="14361" name="Text Box 7"/>
            <p:cNvSpPr txBox="1">
              <a:spLocks noChangeArrowheads="1"/>
            </p:cNvSpPr>
            <p:nvPr/>
          </p:nvSpPr>
          <p:spPr bwMode="auto">
            <a:xfrm>
              <a:off x="1622" y="1671"/>
              <a:ext cx="1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3</a:t>
              </a:r>
            </a:p>
          </p:txBody>
        </p:sp>
        <p:sp>
          <p:nvSpPr>
            <p:cNvPr id="14362" name="Text Box 8"/>
            <p:cNvSpPr txBox="1">
              <a:spLocks noChangeArrowheads="1"/>
            </p:cNvSpPr>
            <p:nvPr/>
          </p:nvSpPr>
          <p:spPr bwMode="auto">
            <a:xfrm>
              <a:off x="1622" y="1951"/>
              <a:ext cx="1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4</a:t>
              </a:r>
            </a:p>
          </p:txBody>
        </p:sp>
        <p:sp>
          <p:nvSpPr>
            <p:cNvPr id="14363" name="Text Box 9"/>
            <p:cNvSpPr txBox="1">
              <a:spLocks noChangeArrowheads="1"/>
            </p:cNvSpPr>
            <p:nvPr/>
          </p:nvSpPr>
          <p:spPr bwMode="auto">
            <a:xfrm>
              <a:off x="1622" y="2229"/>
              <a:ext cx="1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5</a:t>
              </a:r>
            </a:p>
          </p:txBody>
        </p:sp>
      </p:grpSp>
      <p:grpSp>
        <p:nvGrpSpPr>
          <p:cNvPr id="14339" name="Group 10"/>
          <p:cNvGrpSpPr>
            <a:grpSpLocks/>
          </p:cNvGrpSpPr>
          <p:nvPr/>
        </p:nvGrpSpPr>
        <p:grpSpPr bwMode="auto">
          <a:xfrm>
            <a:off x="5324475" y="1600200"/>
            <a:ext cx="2371725" cy="3267075"/>
            <a:chOff x="3354" y="1008"/>
            <a:chExt cx="1494" cy="2058"/>
          </a:xfrm>
        </p:grpSpPr>
        <p:sp>
          <p:nvSpPr>
            <p:cNvPr id="14350" name="Oval 11"/>
            <p:cNvSpPr>
              <a:spLocks noChangeArrowheads="1"/>
            </p:cNvSpPr>
            <p:nvPr/>
          </p:nvSpPr>
          <p:spPr bwMode="auto">
            <a:xfrm>
              <a:off x="3385" y="1008"/>
              <a:ext cx="1096" cy="1605"/>
            </a:xfrm>
            <a:prstGeom prst="ellipse">
              <a:avLst/>
            </a:prstGeom>
            <a:solidFill>
              <a:srgbClr val="66CCFF"/>
            </a:solidFill>
            <a:ln w="57150">
              <a:solidFill>
                <a:srgbClr val="CC3399"/>
              </a:solidFill>
              <a:round/>
              <a:headEnd/>
              <a:tailEnd/>
            </a:ln>
          </p:spPr>
          <p:txBody>
            <a:bodyPr wrap="none"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p>
          </p:txBody>
        </p:sp>
        <p:sp>
          <p:nvSpPr>
            <p:cNvPr id="14351" name="Text Box 12"/>
            <p:cNvSpPr txBox="1">
              <a:spLocks noChangeArrowheads="1"/>
            </p:cNvSpPr>
            <p:nvPr/>
          </p:nvSpPr>
          <p:spPr bwMode="auto">
            <a:xfrm>
              <a:off x="3354" y="2778"/>
              <a:ext cx="1494" cy="28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solidFill>
                    <a:srgbClr val="66CCFF"/>
                  </a:solidFill>
                </a:rPr>
                <a:t>Set B is the range</a:t>
              </a:r>
            </a:p>
          </p:txBody>
        </p:sp>
        <p:sp>
          <p:nvSpPr>
            <p:cNvPr id="14352" name="Text Box 13"/>
            <p:cNvSpPr txBox="1">
              <a:spLocks noChangeArrowheads="1"/>
            </p:cNvSpPr>
            <p:nvPr/>
          </p:nvSpPr>
          <p:spPr bwMode="auto">
            <a:xfrm>
              <a:off x="3815" y="1288"/>
              <a:ext cx="1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2</a:t>
              </a:r>
            </a:p>
          </p:txBody>
        </p:sp>
        <p:sp>
          <p:nvSpPr>
            <p:cNvPr id="14353" name="Text Box 14"/>
            <p:cNvSpPr txBox="1">
              <a:spLocks noChangeArrowheads="1"/>
            </p:cNvSpPr>
            <p:nvPr/>
          </p:nvSpPr>
          <p:spPr bwMode="auto">
            <a:xfrm>
              <a:off x="3776" y="2194"/>
              <a:ext cx="31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10</a:t>
              </a:r>
            </a:p>
          </p:txBody>
        </p:sp>
        <p:sp>
          <p:nvSpPr>
            <p:cNvPr id="14354" name="Text Box 15"/>
            <p:cNvSpPr txBox="1">
              <a:spLocks noChangeArrowheads="1"/>
            </p:cNvSpPr>
            <p:nvPr/>
          </p:nvSpPr>
          <p:spPr bwMode="auto">
            <a:xfrm>
              <a:off x="3815" y="1986"/>
              <a:ext cx="1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8</a:t>
              </a:r>
            </a:p>
          </p:txBody>
        </p:sp>
        <p:sp>
          <p:nvSpPr>
            <p:cNvPr id="14355" name="Text Box 16"/>
            <p:cNvSpPr txBox="1">
              <a:spLocks noChangeArrowheads="1"/>
            </p:cNvSpPr>
            <p:nvPr/>
          </p:nvSpPr>
          <p:spPr bwMode="auto">
            <a:xfrm>
              <a:off x="3815" y="1776"/>
              <a:ext cx="1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6</a:t>
              </a:r>
            </a:p>
          </p:txBody>
        </p:sp>
        <p:sp>
          <p:nvSpPr>
            <p:cNvPr id="14356" name="Text Box 17"/>
            <p:cNvSpPr txBox="1">
              <a:spLocks noChangeArrowheads="1"/>
            </p:cNvSpPr>
            <p:nvPr/>
          </p:nvSpPr>
          <p:spPr bwMode="auto">
            <a:xfrm>
              <a:off x="3815" y="1531"/>
              <a:ext cx="1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4</a:t>
              </a:r>
            </a:p>
          </p:txBody>
        </p:sp>
      </p:grpSp>
      <p:sp>
        <p:nvSpPr>
          <p:cNvPr id="14340" name="Text Box 18"/>
          <p:cNvSpPr txBox="1">
            <a:spLocks noChangeArrowheads="1"/>
          </p:cNvSpPr>
          <p:nvPr/>
        </p:nvSpPr>
        <p:spPr bwMode="auto">
          <a:xfrm>
            <a:off x="4495800" y="51816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a:t>Must use all the x’s</a:t>
            </a:r>
          </a:p>
        </p:txBody>
      </p:sp>
      <p:sp>
        <p:nvSpPr>
          <p:cNvPr id="14341" name="Text Box 20"/>
          <p:cNvSpPr txBox="1">
            <a:spLocks noChangeArrowheads="1"/>
          </p:cNvSpPr>
          <p:nvPr/>
        </p:nvSpPr>
        <p:spPr bwMode="auto">
          <a:xfrm>
            <a:off x="3048000" y="6019800"/>
            <a:ext cx="525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a:t>The x value can only be assigned to </a:t>
            </a:r>
            <a:r>
              <a:rPr lang="en-US" u="sng"/>
              <a:t>one y</a:t>
            </a:r>
          </a:p>
        </p:txBody>
      </p:sp>
      <p:sp>
        <p:nvSpPr>
          <p:cNvPr id="8213" name="Line 21"/>
          <p:cNvSpPr>
            <a:spLocks noChangeShapeType="1"/>
          </p:cNvSpPr>
          <p:nvPr/>
        </p:nvSpPr>
        <p:spPr bwMode="auto">
          <a:xfrm>
            <a:off x="2971800" y="2133600"/>
            <a:ext cx="3124200" cy="9144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214" name="Line 22"/>
          <p:cNvSpPr>
            <a:spLocks noChangeShapeType="1"/>
          </p:cNvSpPr>
          <p:nvPr/>
        </p:nvSpPr>
        <p:spPr bwMode="auto">
          <a:xfrm flipV="1">
            <a:off x="2971800" y="2667000"/>
            <a:ext cx="2971800" cy="6858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215" name="Line 23"/>
          <p:cNvSpPr>
            <a:spLocks noChangeShapeType="1"/>
          </p:cNvSpPr>
          <p:nvPr/>
        </p:nvSpPr>
        <p:spPr bwMode="auto">
          <a:xfrm flipV="1">
            <a:off x="2971800" y="2362200"/>
            <a:ext cx="3048000" cy="1524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216" name="Line 24"/>
          <p:cNvSpPr>
            <a:spLocks noChangeShapeType="1"/>
          </p:cNvSpPr>
          <p:nvPr/>
        </p:nvSpPr>
        <p:spPr bwMode="auto">
          <a:xfrm flipV="1">
            <a:off x="2895600" y="3733800"/>
            <a:ext cx="3124200" cy="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218" name="Text Box 26"/>
          <p:cNvSpPr txBox="1">
            <a:spLocks noChangeArrowheads="1"/>
          </p:cNvSpPr>
          <p:nvPr/>
        </p:nvSpPr>
        <p:spPr bwMode="auto">
          <a:xfrm>
            <a:off x="0" y="4953000"/>
            <a:ext cx="3124200" cy="1552575"/>
          </a:xfrm>
          <a:prstGeom prst="rect">
            <a:avLst/>
          </a:prstGeom>
          <a:solidFill>
            <a:srgbClr val="CC33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spcBef>
                <a:spcPct val="50000"/>
              </a:spcBef>
            </a:pPr>
            <a:r>
              <a:rPr lang="en-US">
                <a:solidFill>
                  <a:srgbClr val="FFCCFF"/>
                </a:solidFill>
                <a:latin typeface="Arial Black" panose="020B0A04020102020204" pitchFamily="34" charset="0"/>
              </a:rPr>
              <a:t>This is not a function---it doesn’t assign each x with a y</a:t>
            </a:r>
          </a:p>
        </p:txBody>
      </p:sp>
      <p:sp>
        <p:nvSpPr>
          <p:cNvPr id="14347" name="Text Box 31"/>
          <p:cNvSpPr txBox="1">
            <a:spLocks noChangeArrowheads="1"/>
          </p:cNvSpPr>
          <p:nvPr/>
        </p:nvSpPr>
        <p:spPr bwMode="auto">
          <a:xfrm>
            <a:off x="609600" y="228600"/>
            <a:ext cx="7696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solidFill>
                  <a:srgbClr val="CC3399"/>
                </a:solidFill>
                <a:latin typeface="Arial" panose="020B0604020202020204" pitchFamily="34" charset="0"/>
              </a:rPr>
              <a:t>Check this relation out to determine if it is a function.</a:t>
            </a:r>
          </a:p>
        </p:txBody>
      </p:sp>
      <p:sp>
        <p:nvSpPr>
          <p:cNvPr id="8224" name="Text Box 32"/>
          <p:cNvSpPr txBox="1">
            <a:spLocks noChangeArrowheads="1"/>
          </p:cNvSpPr>
          <p:nvPr/>
        </p:nvSpPr>
        <p:spPr bwMode="auto">
          <a:xfrm>
            <a:off x="304800" y="609600"/>
            <a:ext cx="8610600" cy="10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a:t>It is not---3 didn’t get assigned to anything</a:t>
            </a:r>
          </a:p>
          <a:p>
            <a:pPr eaLnBrk="1" hangingPunct="1">
              <a:spcBef>
                <a:spcPct val="50000"/>
              </a:spcBef>
            </a:pPr>
            <a:r>
              <a:rPr lang="en-US"/>
              <a:t>Comparing to our example, a student in maths must receive a grade</a:t>
            </a:r>
          </a:p>
        </p:txBody>
      </p:sp>
      <p:pic>
        <p:nvPicPr>
          <p:cNvPr id="14349" name="Picture 26" descr="collegeLog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86750" y="0"/>
            <a:ext cx="85725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213"/>
                                        </p:tgtEl>
                                        <p:attrNameLst>
                                          <p:attrName>style.visibility</p:attrName>
                                        </p:attrNameLst>
                                      </p:cBhvr>
                                      <p:to>
                                        <p:strVal val="visible"/>
                                      </p:to>
                                    </p:set>
                                    <p:animEffect transition="in" filter="wipe(left)">
                                      <p:cBhvr>
                                        <p:cTn id="7" dur="500"/>
                                        <p:tgtEl>
                                          <p:spTgt spid="82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214"/>
                                        </p:tgtEl>
                                        <p:attrNameLst>
                                          <p:attrName>style.visibility</p:attrName>
                                        </p:attrNameLst>
                                      </p:cBhvr>
                                      <p:to>
                                        <p:strVal val="visible"/>
                                      </p:to>
                                    </p:set>
                                    <p:animEffect transition="in" filter="wipe(left)">
                                      <p:cBhvr>
                                        <p:cTn id="12" dur="500"/>
                                        <p:tgtEl>
                                          <p:spTgt spid="821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215"/>
                                        </p:tgtEl>
                                        <p:attrNameLst>
                                          <p:attrName>style.visibility</p:attrName>
                                        </p:attrNameLst>
                                      </p:cBhvr>
                                      <p:to>
                                        <p:strVal val="visible"/>
                                      </p:to>
                                    </p:set>
                                    <p:animEffect transition="in" filter="wipe(left)">
                                      <p:cBhvr>
                                        <p:cTn id="17" dur="500"/>
                                        <p:tgtEl>
                                          <p:spTgt spid="821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216"/>
                                        </p:tgtEl>
                                        <p:attrNameLst>
                                          <p:attrName>style.visibility</p:attrName>
                                        </p:attrNameLst>
                                      </p:cBhvr>
                                      <p:to>
                                        <p:strVal val="visible"/>
                                      </p:to>
                                    </p:set>
                                    <p:animEffect transition="in" filter="wipe(left)">
                                      <p:cBhvr>
                                        <p:cTn id="22" dur="500"/>
                                        <p:tgtEl>
                                          <p:spTgt spid="821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8224"/>
                                        </p:tgtEl>
                                        <p:attrNameLst>
                                          <p:attrName>style.visibility</p:attrName>
                                        </p:attrNameLst>
                                      </p:cBhvr>
                                      <p:to>
                                        <p:strVal val="visible"/>
                                      </p:to>
                                    </p:set>
                                    <p:anim calcmode="lin" valueType="num">
                                      <p:cBhvr additive="base">
                                        <p:cTn id="27" dur="500" fill="hold"/>
                                        <p:tgtEl>
                                          <p:spTgt spid="8224"/>
                                        </p:tgtEl>
                                        <p:attrNameLst>
                                          <p:attrName>ppt_x</p:attrName>
                                        </p:attrNameLst>
                                      </p:cBhvr>
                                      <p:tavLst>
                                        <p:tav tm="0">
                                          <p:val>
                                            <p:strVal val="#ppt_x"/>
                                          </p:val>
                                        </p:tav>
                                        <p:tav tm="100000">
                                          <p:val>
                                            <p:strVal val="#ppt_x"/>
                                          </p:val>
                                        </p:tav>
                                      </p:tavLst>
                                    </p:anim>
                                    <p:anim calcmode="lin" valueType="num">
                                      <p:cBhvr additive="base">
                                        <p:cTn id="28" dur="500" fill="hold"/>
                                        <p:tgtEl>
                                          <p:spTgt spid="8224"/>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16" presetClass="entr" presetSubtype="37" fill="hold" grpId="0" nodeType="clickEffect">
                                  <p:stCondLst>
                                    <p:cond delay="0"/>
                                  </p:stCondLst>
                                  <p:childTnLst>
                                    <p:set>
                                      <p:cBhvr>
                                        <p:cTn id="32" dur="1" fill="hold">
                                          <p:stCondLst>
                                            <p:cond delay="0"/>
                                          </p:stCondLst>
                                        </p:cTn>
                                        <p:tgtEl>
                                          <p:spTgt spid="8218"/>
                                        </p:tgtEl>
                                        <p:attrNameLst>
                                          <p:attrName>style.visibility</p:attrName>
                                        </p:attrNameLst>
                                      </p:cBhvr>
                                      <p:to>
                                        <p:strVal val="visible"/>
                                      </p:to>
                                    </p:set>
                                    <p:animEffect transition="in" filter="barn(outVertical)">
                                      <p:cBhvr>
                                        <p:cTn id="33" dur="500"/>
                                        <p:tgtEl>
                                          <p:spTgt spid="8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13" grpId="0" animBg="1"/>
      <p:bldP spid="8214" grpId="0" animBg="1"/>
      <p:bldP spid="8215" grpId="0" animBg="1"/>
      <p:bldP spid="8216" grpId="0" animBg="1"/>
      <p:bldP spid="8218" grpId="0" animBg="1" autoUpdateAnimBg="0"/>
      <p:bldP spid="8224"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2" name="Group 2"/>
          <p:cNvGrpSpPr>
            <a:grpSpLocks/>
          </p:cNvGrpSpPr>
          <p:nvPr/>
        </p:nvGrpSpPr>
        <p:grpSpPr bwMode="auto">
          <a:xfrm>
            <a:off x="1524000" y="1600200"/>
            <a:ext cx="2590800" cy="3201988"/>
            <a:chOff x="960" y="1008"/>
            <a:chExt cx="1632" cy="2017"/>
          </a:xfrm>
        </p:grpSpPr>
        <p:sp>
          <p:nvSpPr>
            <p:cNvPr id="15382" name="Oval 3"/>
            <p:cNvSpPr>
              <a:spLocks noChangeArrowheads="1"/>
            </p:cNvSpPr>
            <p:nvPr/>
          </p:nvSpPr>
          <p:spPr bwMode="auto">
            <a:xfrm>
              <a:off x="1190" y="1008"/>
              <a:ext cx="1097" cy="1605"/>
            </a:xfrm>
            <a:prstGeom prst="ellipse">
              <a:avLst/>
            </a:prstGeom>
            <a:solidFill>
              <a:srgbClr val="00FF00"/>
            </a:solidFill>
            <a:ln w="57150">
              <a:solidFill>
                <a:srgbClr val="CC3399"/>
              </a:solidFill>
              <a:round/>
              <a:headEnd/>
              <a:tailEnd/>
            </a:ln>
          </p:spPr>
          <p:txBody>
            <a:bodyPr wrap="none"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p>
          </p:txBody>
        </p:sp>
        <p:sp>
          <p:nvSpPr>
            <p:cNvPr id="15383" name="Text Box 4"/>
            <p:cNvSpPr txBox="1">
              <a:spLocks noChangeArrowheads="1"/>
            </p:cNvSpPr>
            <p:nvPr/>
          </p:nvSpPr>
          <p:spPr bwMode="auto">
            <a:xfrm>
              <a:off x="960" y="2737"/>
              <a:ext cx="1632" cy="28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solidFill>
                    <a:srgbClr val="00FF00"/>
                  </a:solidFill>
                </a:rPr>
                <a:t>Set A is the domain</a:t>
              </a:r>
            </a:p>
          </p:txBody>
        </p:sp>
        <p:sp>
          <p:nvSpPr>
            <p:cNvPr id="15384" name="Text Box 5"/>
            <p:cNvSpPr txBox="1">
              <a:spLocks noChangeArrowheads="1"/>
            </p:cNvSpPr>
            <p:nvPr/>
          </p:nvSpPr>
          <p:spPr bwMode="auto">
            <a:xfrm>
              <a:off x="1622" y="1182"/>
              <a:ext cx="1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1</a:t>
              </a:r>
            </a:p>
          </p:txBody>
        </p:sp>
        <p:sp>
          <p:nvSpPr>
            <p:cNvPr id="15385" name="Text Box 6"/>
            <p:cNvSpPr txBox="1">
              <a:spLocks noChangeArrowheads="1"/>
            </p:cNvSpPr>
            <p:nvPr/>
          </p:nvSpPr>
          <p:spPr bwMode="auto">
            <a:xfrm>
              <a:off x="1622" y="1427"/>
              <a:ext cx="1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2</a:t>
              </a:r>
            </a:p>
          </p:txBody>
        </p:sp>
        <p:sp>
          <p:nvSpPr>
            <p:cNvPr id="15386" name="Text Box 7"/>
            <p:cNvSpPr txBox="1">
              <a:spLocks noChangeArrowheads="1"/>
            </p:cNvSpPr>
            <p:nvPr/>
          </p:nvSpPr>
          <p:spPr bwMode="auto">
            <a:xfrm>
              <a:off x="1622" y="1671"/>
              <a:ext cx="1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3</a:t>
              </a:r>
            </a:p>
          </p:txBody>
        </p:sp>
        <p:sp>
          <p:nvSpPr>
            <p:cNvPr id="15387" name="Text Box 8"/>
            <p:cNvSpPr txBox="1">
              <a:spLocks noChangeArrowheads="1"/>
            </p:cNvSpPr>
            <p:nvPr/>
          </p:nvSpPr>
          <p:spPr bwMode="auto">
            <a:xfrm>
              <a:off x="1622" y="1951"/>
              <a:ext cx="1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4</a:t>
              </a:r>
            </a:p>
          </p:txBody>
        </p:sp>
        <p:sp>
          <p:nvSpPr>
            <p:cNvPr id="15388" name="Text Box 9"/>
            <p:cNvSpPr txBox="1">
              <a:spLocks noChangeArrowheads="1"/>
            </p:cNvSpPr>
            <p:nvPr/>
          </p:nvSpPr>
          <p:spPr bwMode="auto">
            <a:xfrm>
              <a:off x="1622" y="2229"/>
              <a:ext cx="1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5</a:t>
              </a:r>
            </a:p>
          </p:txBody>
        </p:sp>
      </p:grpSp>
      <p:grpSp>
        <p:nvGrpSpPr>
          <p:cNvPr id="15363" name="Group 10"/>
          <p:cNvGrpSpPr>
            <a:grpSpLocks/>
          </p:cNvGrpSpPr>
          <p:nvPr/>
        </p:nvGrpSpPr>
        <p:grpSpPr bwMode="auto">
          <a:xfrm>
            <a:off x="5324475" y="1600200"/>
            <a:ext cx="2371725" cy="3267075"/>
            <a:chOff x="3354" y="1008"/>
            <a:chExt cx="1494" cy="2058"/>
          </a:xfrm>
        </p:grpSpPr>
        <p:sp>
          <p:nvSpPr>
            <p:cNvPr id="15375" name="Oval 11"/>
            <p:cNvSpPr>
              <a:spLocks noChangeArrowheads="1"/>
            </p:cNvSpPr>
            <p:nvPr/>
          </p:nvSpPr>
          <p:spPr bwMode="auto">
            <a:xfrm>
              <a:off x="3385" y="1008"/>
              <a:ext cx="1096" cy="1605"/>
            </a:xfrm>
            <a:prstGeom prst="ellipse">
              <a:avLst/>
            </a:prstGeom>
            <a:solidFill>
              <a:srgbClr val="66CCFF"/>
            </a:solidFill>
            <a:ln w="57150">
              <a:solidFill>
                <a:srgbClr val="CC3399"/>
              </a:solidFill>
              <a:round/>
              <a:headEnd/>
              <a:tailEnd/>
            </a:ln>
          </p:spPr>
          <p:txBody>
            <a:bodyPr wrap="none"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p>
          </p:txBody>
        </p:sp>
        <p:sp>
          <p:nvSpPr>
            <p:cNvPr id="15376" name="Text Box 12"/>
            <p:cNvSpPr txBox="1">
              <a:spLocks noChangeArrowheads="1"/>
            </p:cNvSpPr>
            <p:nvPr/>
          </p:nvSpPr>
          <p:spPr bwMode="auto">
            <a:xfrm>
              <a:off x="3354" y="2778"/>
              <a:ext cx="1494" cy="28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solidFill>
                    <a:srgbClr val="66CCFF"/>
                  </a:solidFill>
                </a:rPr>
                <a:t>Set B is the range</a:t>
              </a:r>
            </a:p>
          </p:txBody>
        </p:sp>
        <p:sp>
          <p:nvSpPr>
            <p:cNvPr id="15377" name="Text Box 13"/>
            <p:cNvSpPr txBox="1">
              <a:spLocks noChangeArrowheads="1"/>
            </p:cNvSpPr>
            <p:nvPr/>
          </p:nvSpPr>
          <p:spPr bwMode="auto">
            <a:xfrm>
              <a:off x="3815" y="1288"/>
              <a:ext cx="1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2</a:t>
              </a:r>
            </a:p>
          </p:txBody>
        </p:sp>
        <p:sp>
          <p:nvSpPr>
            <p:cNvPr id="15378" name="Text Box 14"/>
            <p:cNvSpPr txBox="1">
              <a:spLocks noChangeArrowheads="1"/>
            </p:cNvSpPr>
            <p:nvPr/>
          </p:nvSpPr>
          <p:spPr bwMode="auto">
            <a:xfrm>
              <a:off x="3776" y="2194"/>
              <a:ext cx="31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10</a:t>
              </a:r>
            </a:p>
          </p:txBody>
        </p:sp>
        <p:sp>
          <p:nvSpPr>
            <p:cNvPr id="15379" name="Text Box 15"/>
            <p:cNvSpPr txBox="1">
              <a:spLocks noChangeArrowheads="1"/>
            </p:cNvSpPr>
            <p:nvPr/>
          </p:nvSpPr>
          <p:spPr bwMode="auto">
            <a:xfrm>
              <a:off x="3815" y="1986"/>
              <a:ext cx="1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8</a:t>
              </a:r>
            </a:p>
          </p:txBody>
        </p:sp>
        <p:sp>
          <p:nvSpPr>
            <p:cNvPr id="15380" name="Text Box 16"/>
            <p:cNvSpPr txBox="1">
              <a:spLocks noChangeArrowheads="1"/>
            </p:cNvSpPr>
            <p:nvPr/>
          </p:nvSpPr>
          <p:spPr bwMode="auto">
            <a:xfrm>
              <a:off x="3815" y="1776"/>
              <a:ext cx="1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6</a:t>
              </a:r>
            </a:p>
          </p:txBody>
        </p:sp>
        <p:sp>
          <p:nvSpPr>
            <p:cNvPr id="15381" name="Text Box 17"/>
            <p:cNvSpPr txBox="1">
              <a:spLocks noChangeArrowheads="1"/>
            </p:cNvSpPr>
            <p:nvPr/>
          </p:nvSpPr>
          <p:spPr bwMode="auto">
            <a:xfrm>
              <a:off x="3815" y="1531"/>
              <a:ext cx="1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t>4</a:t>
              </a:r>
            </a:p>
          </p:txBody>
        </p:sp>
      </p:grpSp>
      <p:sp>
        <p:nvSpPr>
          <p:cNvPr id="15364" name="Text Box 18"/>
          <p:cNvSpPr txBox="1">
            <a:spLocks noChangeArrowheads="1"/>
          </p:cNvSpPr>
          <p:nvPr/>
        </p:nvSpPr>
        <p:spPr bwMode="auto">
          <a:xfrm>
            <a:off x="4495800" y="51816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a:t>Must use all the x’s</a:t>
            </a:r>
          </a:p>
        </p:txBody>
      </p:sp>
      <p:sp>
        <p:nvSpPr>
          <p:cNvPr id="15365" name="Text Box 19"/>
          <p:cNvSpPr txBox="1">
            <a:spLocks noChangeArrowheads="1"/>
          </p:cNvSpPr>
          <p:nvPr/>
        </p:nvSpPr>
        <p:spPr bwMode="auto">
          <a:xfrm>
            <a:off x="3048000" y="6019800"/>
            <a:ext cx="525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a:t>The x value can only be assigned to </a:t>
            </a:r>
            <a:r>
              <a:rPr lang="en-US" u="sng"/>
              <a:t>one y</a:t>
            </a:r>
          </a:p>
        </p:txBody>
      </p:sp>
      <p:sp>
        <p:nvSpPr>
          <p:cNvPr id="10260" name="Line 20"/>
          <p:cNvSpPr>
            <a:spLocks noChangeShapeType="1"/>
          </p:cNvSpPr>
          <p:nvPr/>
        </p:nvSpPr>
        <p:spPr bwMode="auto">
          <a:xfrm>
            <a:off x="2971800" y="2133600"/>
            <a:ext cx="3124200" cy="9144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261" name="Line 21"/>
          <p:cNvSpPr>
            <a:spLocks noChangeShapeType="1"/>
          </p:cNvSpPr>
          <p:nvPr/>
        </p:nvSpPr>
        <p:spPr bwMode="auto">
          <a:xfrm flipV="1">
            <a:off x="2971800" y="2667000"/>
            <a:ext cx="2971800" cy="6858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262" name="Line 22"/>
          <p:cNvSpPr>
            <a:spLocks noChangeShapeType="1"/>
          </p:cNvSpPr>
          <p:nvPr/>
        </p:nvSpPr>
        <p:spPr bwMode="auto">
          <a:xfrm flipV="1">
            <a:off x="2971800" y="2362200"/>
            <a:ext cx="3048000" cy="1524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263" name="Line 23"/>
          <p:cNvSpPr>
            <a:spLocks noChangeShapeType="1"/>
          </p:cNvSpPr>
          <p:nvPr/>
        </p:nvSpPr>
        <p:spPr bwMode="auto">
          <a:xfrm flipV="1">
            <a:off x="2895600" y="3733800"/>
            <a:ext cx="3124200" cy="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264" name="Text Box 24"/>
          <p:cNvSpPr txBox="1">
            <a:spLocks noChangeArrowheads="1"/>
          </p:cNvSpPr>
          <p:nvPr/>
        </p:nvSpPr>
        <p:spPr bwMode="auto">
          <a:xfrm>
            <a:off x="304800" y="5257800"/>
            <a:ext cx="3124200" cy="457200"/>
          </a:xfrm>
          <a:prstGeom prst="rect">
            <a:avLst/>
          </a:prstGeom>
          <a:solidFill>
            <a:srgbClr val="CC33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spcBef>
                <a:spcPct val="50000"/>
              </a:spcBef>
            </a:pPr>
            <a:r>
              <a:rPr lang="en-US">
                <a:solidFill>
                  <a:srgbClr val="FFCCFF"/>
                </a:solidFill>
                <a:latin typeface="Arial Black" panose="020B0A04020102020204" pitchFamily="34" charset="0"/>
              </a:rPr>
              <a:t>This is a function</a:t>
            </a:r>
          </a:p>
        </p:txBody>
      </p:sp>
      <p:sp>
        <p:nvSpPr>
          <p:cNvPr id="15371" name="Text Box 25"/>
          <p:cNvSpPr txBox="1">
            <a:spLocks noChangeArrowheads="1"/>
          </p:cNvSpPr>
          <p:nvPr/>
        </p:nvSpPr>
        <p:spPr bwMode="auto">
          <a:xfrm>
            <a:off x="609600" y="228600"/>
            <a:ext cx="7696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solidFill>
                  <a:srgbClr val="CC3399"/>
                </a:solidFill>
                <a:latin typeface="Arial" panose="020B0604020202020204" pitchFamily="34" charset="0"/>
              </a:rPr>
              <a:t>Check this relation out to determine if it is a function.</a:t>
            </a:r>
          </a:p>
        </p:txBody>
      </p:sp>
      <p:sp>
        <p:nvSpPr>
          <p:cNvPr id="10266" name="Text Box 26"/>
          <p:cNvSpPr txBox="1">
            <a:spLocks noChangeArrowheads="1"/>
          </p:cNvSpPr>
          <p:nvPr/>
        </p:nvSpPr>
        <p:spPr bwMode="auto">
          <a:xfrm>
            <a:off x="304800" y="609600"/>
            <a:ext cx="86106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a:t>This is fine—each student gets only one grade.  More than one can get an A and I don’t have to give any D’s (so all y’s don’t need to be used).</a:t>
            </a:r>
          </a:p>
        </p:txBody>
      </p:sp>
      <p:sp>
        <p:nvSpPr>
          <p:cNvPr id="15373" name="Line 27"/>
          <p:cNvSpPr>
            <a:spLocks noChangeShapeType="1"/>
          </p:cNvSpPr>
          <p:nvPr/>
        </p:nvSpPr>
        <p:spPr bwMode="auto">
          <a:xfrm flipV="1">
            <a:off x="2971800" y="2362200"/>
            <a:ext cx="3048000" cy="5334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pic>
        <p:nvPicPr>
          <p:cNvPr id="15374" name="Picture 27" descr="collegeLog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86750" y="0"/>
            <a:ext cx="85725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260"/>
                                        </p:tgtEl>
                                        <p:attrNameLst>
                                          <p:attrName>style.visibility</p:attrName>
                                        </p:attrNameLst>
                                      </p:cBhvr>
                                      <p:to>
                                        <p:strVal val="visible"/>
                                      </p:to>
                                    </p:set>
                                    <p:animEffect transition="in" filter="wipe(left)">
                                      <p:cBhvr>
                                        <p:cTn id="7" dur="500"/>
                                        <p:tgtEl>
                                          <p:spTgt spid="1026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261"/>
                                        </p:tgtEl>
                                        <p:attrNameLst>
                                          <p:attrName>style.visibility</p:attrName>
                                        </p:attrNameLst>
                                      </p:cBhvr>
                                      <p:to>
                                        <p:strVal val="visible"/>
                                      </p:to>
                                    </p:set>
                                    <p:animEffect transition="in" filter="wipe(left)">
                                      <p:cBhvr>
                                        <p:cTn id="12" dur="500"/>
                                        <p:tgtEl>
                                          <p:spTgt spid="1026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262"/>
                                        </p:tgtEl>
                                        <p:attrNameLst>
                                          <p:attrName>style.visibility</p:attrName>
                                        </p:attrNameLst>
                                      </p:cBhvr>
                                      <p:to>
                                        <p:strVal val="visible"/>
                                      </p:to>
                                    </p:set>
                                    <p:animEffect transition="in" filter="wipe(left)">
                                      <p:cBhvr>
                                        <p:cTn id="17" dur="500"/>
                                        <p:tgtEl>
                                          <p:spTgt spid="1026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263"/>
                                        </p:tgtEl>
                                        <p:attrNameLst>
                                          <p:attrName>style.visibility</p:attrName>
                                        </p:attrNameLst>
                                      </p:cBhvr>
                                      <p:to>
                                        <p:strVal val="visible"/>
                                      </p:to>
                                    </p:set>
                                    <p:animEffect transition="in" filter="wipe(left)">
                                      <p:cBhvr>
                                        <p:cTn id="22" dur="500"/>
                                        <p:tgtEl>
                                          <p:spTgt spid="1026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0266"/>
                                        </p:tgtEl>
                                        <p:attrNameLst>
                                          <p:attrName>style.visibility</p:attrName>
                                        </p:attrNameLst>
                                      </p:cBhvr>
                                      <p:to>
                                        <p:strVal val="visible"/>
                                      </p:to>
                                    </p:set>
                                    <p:anim calcmode="lin" valueType="num">
                                      <p:cBhvr additive="base">
                                        <p:cTn id="27" dur="500" fill="hold"/>
                                        <p:tgtEl>
                                          <p:spTgt spid="10266"/>
                                        </p:tgtEl>
                                        <p:attrNameLst>
                                          <p:attrName>ppt_x</p:attrName>
                                        </p:attrNameLst>
                                      </p:cBhvr>
                                      <p:tavLst>
                                        <p:tav tm="0">
                                          <p:val>
                                            <p:strVal val="#ppt_x"/>
                                          </p:val>
                                        </p:tav>
                                        <p:tav tm="100000">
                                          <p:val>
                                            <p:strVal val="#ppt_x"/>
                                          </p:val>
                                        </p:tav>
                                      </p:tavLst>
                                    </p:anim>
                                    <p:anim calcmode="lin" valueType="num">
                                      <p:cBhvr additive="base">
                                        <p:cTn id="28" dur="500" fill="hold"/>
                                        <p:tgtEl>
                                          <p:spTgt spid="10266"/>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16" presetClass="entr" presetSubtype="37" fill="hold" grpId="0" nodeType="clickEffect">
                                  <p:stCondLst>
                                    <p:cond delay="0"/>
                                  </p:stCondLst>
                                  <p:childTnLst>
                                    <p:set>
                                      <p:cBhvr>
                                        <p:cTn id="32" dur="1" fill="hold">
                                          <p:stCondLst>
                                            <p:cond delay="0"/>
                                          </p:stCondLst>
                                        </p:cTn>
                                        <p:tgtEl>
                                          <p:spTgt spid="10264"/>
                                        </p:tgtEl>
                                        <p:attrNameLst>
                                          <p:attrName>style.visibility</p:attrName>
                                        </p:attrNameLst>
                                      </p:cBhvr>
                                      <p:to>
                                        <p:strVal val="visible"/>
                                      </p:to>
                                    </p:set>
                                    <p:animEffect transition="in" filter="barn(outVertical)">
                                      <p:cBhvr>
                                        <p:cTn id="33" dur="500"/>
                                        <p:tgtEl>
                                          <p:spTgt spid="102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0" grpId="0" animBg="1"/>
      <p:bldP spid="10261" grpId="0" animBg="1"/>
      <p:bldP spid="10262" grpId="0" animBg="1"/>
      <p:bldP spid="10263" grpId="0" animBg="1"/>
      <p:bldP spid="10264" grpId="0" animBg="1" autoUpdateAnimBg="0"/>
      <p:bldP spid="10266"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WordArt 2"/>
          <p:cNvSpPr>
            <a:spLocks noChangeArrowheads="1" noChangeShapeType="1" noTextEdit="1"/>
          </p:cNvSpPr>
          <p:nvPr/>
        </p:nvSpPr>
        <p:spPr bwMode="auto">
          <a:xfrm>
            <a:off x="2438400" y="304800"/>
            <a:ext cx="4503738" cy="639763"/>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FFFF"/>
                </a:solidFill>
                <a:effectLst>
                  <a:outerShdw dist="35921" dir="2700000" algn="ctr" rotWithShape="0">
                    <a:srgbClr val="808080"/>
                  </a:outerShdw>
                </a:effectLst>
                <a:latin typeface="Arial Black" panose="020B0A04020102020204" pitchFamily="34" charset="0"/>
              </a:rPr>
              <a:t>Function Notation</a:t>
            </a:r>
          </a:p>
        </p:txBody>
      </p:sp>
      <p:sp>
        <p:nvSpPr>
          <p:cNvPr id="1028" name="Text Box 3"/>
          <p:cNvSpPr txBox="1">
            <a:spLocks noChangeArrowheads="1"/>
          </p:cNvSpPr>
          <p:nvPr/>
        </p:nvSpPr>
        <p:spPr bwMode="auto">
          <a:xfrm>
            <a:off x="457200" y="1219200"/>
            <a:ext cx="80772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solidFill>
                  <a:srgbClr val="CC3399"/>
                </a:solidFill>
                <a:latin typeface="Arial" panose="020B0604020202020204" pitchFamily="34" charset="0"/>
              </a:rPr>
              <a:t>We commonly call functions by letters.  Because function starts with </a:t>
            </a:r>
            <a:r>
              <a:rPr lang="en-US">
                <a:solidFill>
                  <a:srgbClr val="CC3399"/>
                </a:solidFill>
                <a:latin typeface="Arial" panose="020B0604020202020204" pitchFamily="34" charset="0"/>
              </a:rPr>
              <a:t>f</a:t>
            </a:r>
            <a:r>
              <a:rPr lang="en-US" i="0">
                <a:solidFill>
                  <a:srgbClr val="CC3399"/>
                </a:solidFill>
                <a:latin typeface="Arial" panose="020B0604020202020204" pitchFamily="34" charset="0"/>
              </a:rPr>
              <a:t>, it is a commonly used letter to refer to functions.</a:t>
            </a:r>
            <a:r>
              <a:rPr lang="en-US" i="0"/>
              <a:t> </a:t>
            </a:r>
          </a:p>
        </p:txBody>
      </p:sp>
      <p:graphicFrame>
        <p:nvGraphicFramePr>
          <p:cNvPr id="1026" name="Object 0"/>
          <p:cNvGraphicFramePr>
            <a:graphicFrameLocks noChangeAspect="1"/>
          </p:cNvGraphicFramePr>
          <p:nvPr/>
        </p:nvGraphicFramePr>
        <p:xfrm>
          <a:off x="2438400" y="2362200"/>
          <a:ext cx="3733800" cy="700088"/>
        </p:xfrm>
        <a:graphic>
          <a:graphicData uri="http://schemas.openxmlformats.org/presentationml/2006/ole">
            <mc:AlternateContent xmlns:mc="http://schemas.openxmlformats.org/markup-compatibility/2006">
              <mc:Choice xmlns:v="urn:schemas-microsoft-com:vml" Requires="v">
                <p:oleObj spid="_x0000_s1038" name="Equation" r:id="rId3" imgW="1218960" imgH="228600" progId="Equation.3">
                  <p:embed/>
                </p:oleObj>
              </mc:Choice>
              <mc:Fallback>
                <p:oleObj name="Equation" r:id="rId3" imgW="1218960" imgH="228600" progId="Equation.3">
                  <p:embed/>
                  <p:pic>
                    <p:nvPicPr>
                      <p:cNvPr id="0" name="Object 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2362200"/>
                        <a:ext cx="3733800" cy="700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269" name="Text Box 5"/>
          <p:cNvSpPr txBox="1">
            <a:spLocks noChangeArrowheads="1"/>
          </p:cNvSpPr>
          <p:nvPr/>
        </p:nvSpPr>
        <p:spPr bwMode="auto">
          <a:xfrm>
            <a:off x="457200" y="5257800"/>
            <a:ext cx="80772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solidFill>
                  <a:srgbClr val="CC3399"/>
                </a:solidFill>
                <a:latin typeface="Arial" panose="020B0604020202020204" pitchFamily="34" charset="0"/>
              </a:rPr>
              <a:t>The left hand side of this equation is the function notation.  It tells us two things.  We called the function </a:t>
            </a:r>
            <a:r>
              <a:rPr lang="en-US">
                <a:solidFill>
                  <a:srgbClr val="CC3399"/>
                </a:solidFill>
                <a:latin typeface="Arial" panose="020B0604020202020204" pitchFamily="34" charset="0"/>
              </a:rPr>
              <a:t>f</a:t>
            </a:r>
            <a:r>
              <a:rPr lang="en-US" i="0">
                <a:solidFill>
                  <a:srgbClr val="CC3399"/>
                </a:solidFill>
                <a:latin typeface="Arial" panose="020B0604020202020204" pitchFamily="34" charset="0"/>
              </a:rPr>
              <a:t> and the variable in the function is </a:t>
            </a:r>
            <a:r>
              <a:rPr lang="en-US">
                <a:solidFill>
                  <a:srgbClr val="CC3399"/>
                </a:solidFill>
                <a:latin typeface="Arial" panose="020B0604020202020204" pitchFamily="34" charset="0"/>
              </a:rPr>
              <a:t>x</a:t>
            </a:r>
            <a:r>
              <a:rPr lang="en-US" i="0">
                <a:solidFill>
                  <a:srgbClr val="CC3399"/>
                </a:solidFill>
                <a:latin typeface="Arial" panose="020B0604020202020204" pitchFamily="34" charset="0"/>
              </a:rPr>
              <a:t>.</a:t>
            </a:r>
            <a:r>
              <a:rPr lang="en-US" i="0">
                <a:solidFill>
                  <a:srgbClr val="CC3399"/>
                </a:solidFill>
              </a:rPr>
              <a:t> </a:t>
            </a:r>
          </a:p>
        </p:txBody>
      </p:sp>
      <p:sp>
        <p:nvSpPr>
          <p:cNvPr id="11270" name="Line 6"/>
          <p:cNvSpPr>
            <a:spLocks noChangeShapeType="1"/>
          </p:cNvSpPr>
          <p:nvPr/>
        </p:nvSpPr>
        <p:spPr bwMode="auto">
          <a:xfrm flipV="1">
            <a:off x="1905000" y="3048000"/>
            <a:ext cx="533400" cy="533400"/>
          </a:xfrm>
          <a:prstGeom prst="line">
            <a:avLst/>
          </a:prstGeom>
          <a:noFill/>
          <a:ln w="28575">
            <a:solidFill>
              <a:srgbClr val="00CC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272" name="Text Box 8"/>
          <p:cNvSpPr txBox="1">
            <a:spLocks noChangeArrowheads="1"/>
          </p:cNvSpPr>
          <p:nvPr/>
        </p:nvSpPr>
        <p:spPr bwMode="auto">
          <a:xfrm>
            <a:off x="228600" y="2819400"/>
            <a:ext cx="1676400" cy="1946275"/>
          </a:xfrm>
          <a:prstGeom prst="rect">
            <a:avLst/>
          </a:prstGeom>
          <a:noFill/>
          <a:ln w="28575">
            <a:solidFill>
              <a:srgbClr val="00CC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spcBef>
                <a:spcPct val="50000"/>
              </a:spcBef>
            </a:pPr>
            <a:r>
              <a:rPr lang="en-US" i="0">
                <a:solidFill>
                  <a:srgbClr val="339933"/>
                </a:solidFill>
              </a:rPr>
              <a:t>This means the right hand side is a function called </a:t>
            </a:r>
            <a:r>
              <a:rPr lang="en-US">
                <a:solidFill>
                  <a:srgbClr val="339933"/>
                </a:solidFill>
              </a:rPr>
              <a:t>f</a:t>
            </a:r>
          </a:p>
        </p:txBody>
      </p:sp>
      <p:sp>
        <p:nvSpPr>
          <p:cNvPr id="11273" name="Oval 9"/>
          <p:cNvSpPr>
            <a:spLocks noChangeArrowheads="1"/>
          </p:cNvSpPr>
          <p:nvPr/>
        </p:nvSpPr>
        <p:spPr bwMode="auto">
          <a:xfrm>
            <a:off x="2438400" y="2286000"/>
            <a:ext cx="457200" cy="762000"/>
          </a:xfrm>
          <a:prstGeom prst="ellipse">
            <a:avLst/>
          </a:prstGeom>
          <a:noFill/>
          <a:ln w="28575">
            <a:solidFill>
              <a:srgbClr val="00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p>
        </p:txBody>
      </p:sp>
      <p:sp>
        <p:nvSpPr>
          <p:cNvPr id="11274" name="Oval 10"/>
          <p:cNvSpPr>
            <a:spLocks noChangeArrowheads="1"/>
          </p:cNvSpPr>
          <p:nvPr/>
        </p:nvSpPr>
        <p:spPr bwMode="auto">
          <a:xfrm>
            <a:off x="2895600" y="2286000"/>
            <a:ext cx="533400" cy="762000"/>
          </a:xfrm>
          <a:prstGeom prst="ellipse">
            <a:avLst/>
          </a:prstGeom>
          <a:noFill/>
          <a:ln w="2857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p>
        </p:txBody>
      </p:sp>
      <p:sp>
        <p:nvSpPr>
          <p:cNvPr id="11275" name="Text Box 11"/>
          <p:cNvSpPr txBox="1">
            <a:spLocks noChangeArrowheads="1"/>
          </p:cNvSpPr>
          <p:nvPr/>
        </p:nvSpPr>
        <p:spPr bwMode="auto">
          <a:xfrm>
            <a:off x="2438400" y="3505200"/>
            <a:ext cx="1981200" cy="1581150"/>
          </a:xfrm>
          <a:prstGeom prst="rect">
            <a:avLst/>
          </a:prstGeom>
          <a:noFill/>
          <a:ln w="2857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spcBef>
                <a:spcPct val="50000"/>
              </a:spcBef>
            </a:pPr>
            <a:r>
              <a:rPr lang="en-US" i="0">
                <a:solidFill>
                  <a:schemeClr val="accent2"/>
                </a:solidFill>
              </a:rPr>
              <a:t>This means the right hand side has the variable x in it</a:t>
            </a:r>
            <a:endParaRPr lang="en-US">
              <a:solidFill>
                <a:schemeClr val="accent2"/>
              </a:solidFill>
            </a:endParaRPr>
          </a:p>
        </p:txBody>
      </p:sp>
      <p:sp>
        <p:nvSpPr>
          <p:cNvPr id="11276" name="Line 12"/>
          <p:cNvSpPr>
            <a:spLocks noChangeShapeType="1"/>
          </p:cNvSpPr>
          <p:nvPr/>
        </p:nvSpPr>
        <p:spPr bwMode="auto">
          <a:xfrm flipV="1">
            <a:off x="3124200" y="3124200"/>
            <a:ext cx="0" cy="381000"/>
          </a:xfrm>
          <a:prstGeom prst="line">
            <a:avLst/>
          </a:prstGeom>
          <a:noFill/>
          <a:ln w="28575">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277" name="Text Box 13"/>
          <p:cNvSpPr txBox="1">
            <a:spLocks noChangeArrowheads="1"/>
          </p:cNvSpPr>
          <p:nvPr/>
        </p:nvSpPr>
        <p:spPr bwMode="auto">
          <a:xfrm>
            <a:off x="5029200" y="3048000"/>
            <a:ext cx="36576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spcBef>
                <a:spcPct val="50000"/>
              </a:spcBef>
            </a:pPr>
            <a:r>
              <a:rPr lang="en-US"/>
              <a:t>The left side DOES NOT MEAN f times x like brackets usually do, it simply tells us what is on the right hand side.</a:t>
            </a:r>
          </a:p>
        </p:txBody>
      </p:sp>
      <p:pic>
        <p:nvPicPr>
          <p:cNvPr id="1037" name="Picture 12" descr="collegeLogo.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286750" y="0"/>
            <a:ext cx="85725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11269"/>
                                        </p:tgtEl>
                                        <p:attrNameLst>
                                          <p:attrName>style.visibility</p:attrName>
                                        </p:attrNameLst>
                                      </p:cBhvr>
                                      <p:to>
                                        <p:strVal val="visible"/>
                                      </p:to>
                                    </p:set>
                                    <p:anim calcmode="lin" valueType="num">
                                      <p:cBhvr>
                                        <p:cTn id="7" dur="500" fill="hold"/>
                                        <p:tgtEl>
                                          <p:spTgt spid="11269"/>
                                        </p:tgtEl>
                                        <p:attrNameLst>
                                          <p:attrName>ppt_w</p:attrName>
                                        </p:attrNameLst>
                                      </p:cBhvr>
                                      <p:tavLst>
                                        <p:tav tm="0">
                                          <p:val>
                                            <p:strVal val="4*#ppt_w"/>
                                          </p:val>
                                        </p:tav>
                                        <p:tav tm="100000">
                                          <p:val>
                                            <p:strVal val="#ppt_w"/>
                                          </p:val>
                                        </p:tav>
                                      </p:tavLst>
                                    </p:anim>
                                    <p:anim calcmode="lin" valueType="num">
                                      <p:cBhvr>
                                        <p:cTn id="8" dur="500" fill="hold"/>
                                        <p:tgtEl>
                                          <p:spTgt spid="11269"/>
                                        </p:tgtEl>
                                        <p:attrNameLst>
                                          <p:attrName>ppt_h</p:attrName>
                                        </p:attrNameLst>
                                      </p:cBhvr>
                                      <p:tavLst>
                                        <p:tav tm="0">
                                          <p:val>
                                            <p:strVal val="4*#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11272"/>
                                        </p:tgtEl>
                                        <p:attrNameLst>
                                          <p:attrName>style.visibility</p:attrName>
                                        </p:attrNameLst>
                                      </p:cBhvr>
                                      <p:to>
                                        <p:strVal val="visible"/>
                                      </p:to>
                                    </p:set>
                                    <p:animEffect transition="in" filter="box(out)">
                                      <p:cBhvr>
                                        <p:cTn id="13" dur="500"/>
                                        <p:tgtEl>
                                          <p:spTgt spid="11272"/>
                                        </p:tgtEl>
                                      </p:cBhvr>
                                    </p:animEffect>
                                  </p:childTnLst>
                                </p:cTn>
                              </p:par>
                            </p:childTnLst>
                          </p:cTn>
                        </p:par>
                        <p:par>
                          <p:cTn id="14" fill="hold" nodeType="afterGroup">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11270"/>
                                        </p:tgtEl>
                                        <p:attrNameLst>
                                          <p:attrName>style.visibility</p:attrName>
                                        </p:attrNameLst>
                                      </p:cBhvr>
                                      <p:to>
                                        <p:strVal val="visible"/>
                                      </p:to>
                                    </p:set>
                                    <p:animEffect transition="in" filter="wipe(left)">
                                      <p:cBhvr>
                                        <p:cTn id="17" dur="500"/>
                                        <p:tgtEl>
                                          <p:spTgt spid="11270"/>
                                        </p:tgtEl>
                                      </p:cBhvr>
                                    </p:animEffect>
                                  </p:childTnLst>
                                </p:cTn>
                              </p:par>
                            </p:childTnLst>
                          </p:cTn>
                        </p:par>
                        <p:par>
                          <p:cTn id="18" fill="hold" nodeType="afterGroup">
                            <p:stCondLst>
                              <p:cond delay="1000"/>
                            </p:stCondLst>
                            <p:childTnLst>
                              <p:par>
                                <p:cTn id="19" presetID="9" presetClass="entr" presetSubtype="0" fill="hold" grpId="0" nodeType="afterEffect">
                                  <p:stCondLst>
                                    <p:cond delay="0"/>
                                  </p:stCondLst>
                                  <p:childTnLst>
                                    <p:set>
                                      <p:cBhvr>
                                        <p:cTn id="20" dur="1" fill="hold">
                                          <p:stCondLst>
                                            <p:cond delay="0"/>
                                          </p:stCondLst>
                                        </p:cTn>
                                        <p:tgtEl>
                                          <p:spTgt spid="11273"/>
                                        </p:tgtEl>
                                        <p:attrNameLst>
                                          <p:attrName>style.visibility</p:attrName>
                                        </p:attrNameLst>
                                      </p:cBhvr>
                                      <p:to>
                                        <p:strVal val="visible"/>
                                      </p:to>
                                    </p:set>
                                    <p:animEffect transition="in" filter="dissolve">
                                      <p:cBhvr>
                                        <p:cTn id="21" dur="500"/>
                                        <p:tgtEl>
                                          <p:spTgt spid="11273"/>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4" presetClass="entr" presetSubtype="32" fill="hold" grpId="0" nodeType="clickEffect">
                                  <p:stCondLst>
                                    <p:cond delay="0"/>
                                  </p:stCondLst>
                                  <p:childTnLst>
                                    <p:set>
                                      <p:cBhvr>
                                        <p:cTn id="25" dur="1" fill="hold">
                                          <p:stCondLst>
                                            <p:cond delay="0"/>
                                          </p:stCondLst>
                                        </p:cTn>
                                        <p:tgtEl>
                                          <p:spTgt spid="11275"/>
                                        </p:tgtEl>
                                        <p:attrNameLst>
                                          <p:attrName>style.visibility</p:attrName>
                                        </p:attrNameLst>
                                      </p:cBhvr>
                                      <p:to>
                                        <p:strVal val="visible"/>
                                      </p:to>
                                    </p:set>
                                    <p:animEffect transition="in" filter="box(out)">
                                      <p:cBhvr>
                                        <p:cTn id="26" dur="500"/>
                                        <p:tgtEl>
                                          <p:spTgt spid="11275"/>
                                        </p:tgtEl>
                                      </p:cBhvr>
                                    </p:animEffect>
                                  </p:childTnLst>
                                </p:cTn>
                              </p:par>
                            </p:childTnLst>
                          </p:cTn>
                        </p:par>
                        <p:par>
                          <p:cTn id="27" fill="hold" nodeType="afterGroup">
                            <p:stCondLst>
                              <p:cond delay="500"/>
                            </p:stCondLst>
                            <p:childTnLst>
                              <p:par>
                                <p:cTn id="28" presetID="22" presetClass="entr" presetSubtype="4" fill="hold" grpId="0" nodeType="afterEffect">
                                  <p:stCondLst>
                                    <p:cond delay="0"/>
                                  </p:stCondLst>
                                  <p:childTnLst>
                                    <p:set>
                                      <p:cBhvr>
                                        <p:cTn id="29" dur="1" fill="hold">
                                          <p:stCondLst>
                                            <p:cond delay="0"/>
                                          </p:stCondLst>
                                        </p:cTn>
                                        <p:tgtEl>
                                          <p:spTgt spid="11276"/>
                                        </p:tgtEl>
                                        <p:attrNameLst>
                                          <p:attrName>style.visibility</p:attrName>
                                        </p:attrNameLst>
                                      </p:cBhvr>
                                      <p:to>
                                        <p:strVal val="visible"/>
                                      </p:to>
                                    </p:set>
                                    <p:animEffect transition="in" filter="wipe(down)">
                                      <p:cBhvr>
                                        <p:cTn id="30" dur="500"/>
                                        <p:tgtEl>
                                          <p:spTgt spid="11276"/>
                                        </p:tgtEl>
                                      </p:cBhvr>
                                    </p:animEffect>
                                  </p:childTnLst>
                                </p:cTn>
                              </p:par>
                            </p:childTnLst>
                          </p:cTn>
                        </p:par>
                        <p:par>
                          <p:cTn id="31" fill="hold" nodeType="afterGroup">
                            <p:stCondLst>
                              <p:cond delay="1000"/>
                            </p:stCondLst>
                            <p:childTnLst>
                              <p:par>
                                <p:cTn id="32" presetID="9" presetClass="entr" presetSubtype="0" fill="hold" grpId="0" nodeType="afterEffect">
                                  <p:stCondLst>
                                    <p:cond delay="0"/>
                                  </p:stCondLst>
                                  <p:childTnLst>
                                    <p:set>
                                      <p:cBhvr>
                                        <p:cTn id="33" dur="1" fill="hold">
                                          <p:stCondLst>
                                            <p:cond delay="0"/>
                                          </p:stCondLst>
                                        </p:cTn>
                                        <p:tgtEl>
                                          <p:spTgt spid="11274"/>
                                        </p:tgtEl>
                                        <p:attrNameLst>
                                          <p:attrName>style.visibility</p:attrName>
                                        </p:attrNameLst>
                                      </p:cBhvr>
                                      <p:to>
                                        <p:strVal val="visible"/>
                                      </p:to>
                                    </p:set>
                                    <p:animEffect transition="in" filter="dissolve">
                                      <p:cBhvr>
                                        <p:cTn id="34" dur="500"/>
                                        <p:tgtEl>
                                          <p:spTgt spid="11274"/>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7" presetClass="entr" presetSubtype="10" fill="hold" grpId="0" nodeType="clickEffect">
                                  <p:stCondLst>
                                    <p:cond delay="0"/>
                                  </p:stCondLst>
                                  <p:childTnLst>
                                    <p:set>
                                      <p:cBhvr>
                                        <p:cTn id="38" dur="1" fill="hold">
                                          <p:stCondLst>
                                            <p:cond delay="0"/>
                                          </p:stCondLst>
                                        </p:cTn>
                                        <p:tgtEl>
                                          <p:spTgt spid="11277"/>
                                        </p:tgtEl>
                                        <p:attrNameLst>
                                          <p:attrName>style.visibility</p:attrName>
                                        </p:attrNameLst>
                                      </p:cBhvr>
                                      <p:to>
                                        <p:strVal val="visible"/>
                                      </p:to>
                                    </p:set>
                                    <p:anim calcmode="lin" valueType="num">
                                      <p:cBhvr>
                                        <p:cTn id="39" dur="500" fill="hold"/>
                                        <p:tgtEl>
                                          <p:spTgt spid="11277"/>
                                        </p:tgtEl>
                                        <p:attrNameLst>
                                          <p:attrName>ppt_w</p:attrName>
                                        </p:attrNameLst>
                                      </p:cBhvr>
                                      <p:tavLst>
                                        <p:tav tm="0">
                                          <p:val>
                                            <p:fltVal val="0"/>
                                          </p:val>
                                        </p:tav>
                                        <p:tav tm="100000">
                                          <p:val>
                                            <p:strVal val="#ppt_w"/>
                                          </p:val>
                                        </p:tav>
                                      </p:tavLst>
                                    </p:anim>
                                    <p:anim calcmode="lin" valueType="num">
                                      <p:cBhvr>
                                        <p:cTn id="40" dur="500" fill="hold"/>
                                        <p:tgtEl>
                                          <p:spTgt spid="1127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9" grpId="0" autoUpdateAnimBg="0"/>
      <p:bldP spid="11270" grpId="0" animBg="1"/>
      <p:bldP spid="11272" grpId="0" animBg="1" autoUpdateAnimBg="0"/>
      <p:bldP spid="11273" grpId="0" animBg="1"/>
      <p:bldP spid="11274" grpId="0" animBg="1"/>
      <p:bldP spid="11275" grpId="0" animBg="1" autoUpdateAnimBg="0"/>
      <p:bldP spid="11276" grpId="0" animBg="1"/>
      <p:bldP spid="11277"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noChangeAspect="1"/>
          </p:cNvGraphicFramePr>
          <p:nvPr/>
        </p:nvGraphicFramePr>
        <p:xfrm>
          <a:off x="5029200" y="228600"/>
          <a:ext cx="3733800" cy="700088"/>
        </p:xfrm>
        <a:graphic>
          <a:graphicData uri="http://schemas.openxmlformats.org/presentationml/2006/ole">
            <mc:AlternateContent xmlns:mc="http://schemas.openxmlformats.org/markup-compatibility/2006">
              <mc:Choice xmlns:v="urn:schemas-microsoft-com:vml" Requires="v">
                <p:oleObj spid="_x0000_s2063" name="Equation" r:id="rId3" imgW="1218960" imgH="228600" progId="Equation.3">
                  <p:embed/>
                </p:oleObj>
              </mc:Choice>
              <mc:Fallback>
                <p:oleObj name="Equation" r:id="rId3" imgW="1218960" imgH="2286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228600"/>
                        <a:ext cx="3733800" cy="700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292" name="Text Box 4"/>
          <p:cNvSpPr txBox="1">
            <a:spLocks noChangeArrowheads="1"/>
          </p:cNvSpPr>
          <p:nvPr/>
        </p:nvSpPr>
        <p:spPr bwMode="auto">
          <a:xfrm>
            <a:off x="381000" y="3200400"/>
            <a:ext cx="853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solidFill>
                  <a:srgbClr val="CC3399"/>
                </a:solidFill>
                <a:latin typeface="Arial" panose="020B0604020202020204" pitchFamily="34" charset="0"/>
              </a:rPr>
              <a:t>So we have a function called</a:t>
            </a:r>
            <a:r>
              <a:rPr lang="en-US">
                <a:solidFill>
                  <a:srgbClr val="CC3399"/>
                </a:solidFill>
                <a:latin typeface="Arial" panose="020B0604020202020204" pitchFamily="34" charset="0"/>
              </a:rPr>
              <a:t> f</a:t>
            </a:r>
            <a:r>
              <a:rPr lang="en-US" i="0">
                <a:solidFill>
                  <a:srgbClr val="CC3399"/>
                </a:solidFill>
                <a:latin typeface="Arial" panose="020B0604020202020204" pitchFamily="34" charset="0"/>
              </a:rPr>
              <a:t> that has the variable </a:t>
            </a:r>
            <a:r>
              <a:rPr lang="en-US">
                <a:solidFill>
                  <a:srgbClr val="CC3399"/>
                </a:solidFill>
                <a:latin typeface="Arial" panose="020B0604020202020204" pitchFamily="34" charset="0"/>
              </a:rPr>
              <a:t>x</a:t>
            </a:r>
            <a:r>
              <a:rPr lang="en-US" i="0">
                <a:solidFill>
                  <a:srgbClr val="CC3399"/>
                </a:solidFill>
                <a:latin typeface="Arial" panose="020B0604020202020204" pitchFamily="34" charset="0"/>
              </a:rPr>
              <a:t> in it.</a:t>
            </a:r>
          </a:p>
        </p:txBody>
      </p:sp>
      <p:graphicFrame>
        <p:nvGraphicFramePr>
          <p:cNvPr id="12295" name="Object 7"/>
          <p:cNvGraphicFramePr>
            <a:graphicFrameLocks noChangeAspect="1"/>
          </p:cNvGraphicFramePr>
          <p:nvPr/>
        </p:nvGraphicFramePr>
        <p:xfrm>
          <a:off x="4905375" y="1066800"/>
          <a:ext cx="4238625" cy="739775"/>
        </p:xfrm>
        <a:graphic>
          <a:graphicData uri="http://schemas.openxmlformats.org/presentationml/2006/ole">
            <mc:AlternateContent xmlns:mc="http://schemas.openxmlformats.org/markup-compatibility/2006">
              <mc:Choice xmlns:v="urn:schemas-microsoft-com:vml" Requires="v">
                <p:oleObj spid="_x0000_s2064" name="Equation" r:id="rId5" imgW="1384200" imgH="241200" progId="Equation.3">
                  <p:embed/>
                </p:oleObj>
              </mc:Choice>
              <mc:Fallback>
                <p:oleObj name="Equation" r:id="rId5" imgW="1384200" imgH="241200"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05375" y="1066800"/>
                        <a:ext cx="4238625" cy="739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296" name="Line 8"/>
          <p:cNvSpPr>
            <a:spLocks noChangeShapeType="1"/>
          </p:cNvSpPr>
          <p:nvPr/>
        </p:nvSpPr>
        <p:spPr bwMode="auto">
          <a:xfrm flipH="1">
            <a:off x="5591175" y="914400"/>
            <a:ext cx="152400" cy="3048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297" name="Line 9"/>
          <p:cNvSpPr>
            <a:spLocks noChangeShapeType="1"/>
          </p:cNvSpPr>
          <p:nvPr/>
        </p:nvSpPr>
        <p:spPr bwMode="auto">
          <a:xfrm>
            <a:off x="6810375" y="914400"/>
            <a:ext cx="0" cy="2286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298" name="Line 10"/>
          <p:cNvSpPr>
            <a:spLocks noChangeShapeType="1"/>
          </p:cNvSpPr>
          <p:nvPr/>
        </p:nvSpPr>
        <p:spPr bwMode="auto">
          <a:xfrm>
            <a:off x="7953375" y="914400"/>
            <a:ext cx="152400" cy="3048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aphicFrame>
        <p:nvGraphicFramePr>
          <p:cNvPr id="12299" name="Object 11"/>
          <p:cNvGraphicFramePr>
            <a:graphicFrameLocks noChangeAspect="1"/>
          </p:cNvGraphicFramePr>
          <p:nvPr/>
        </p:nvGraphicFramePr>
        <p:xfrm>
          <a:off x="1219200" y="2362200"/>
          <a:ext cx="6688138" cy="661988"/>
        </p:xfrm>
        <a:graphic>
          <a:graphicData uri="http://schemas.openxmlformats.org/presentationml/2006/ole">
            <mc:AlternateContent xmlns:mc="http://schemas.openxmlformats.org/markup-compatibility/2006">
              <mc:Choice xmlns:v="urn:schemas-microsoft-com:vml" Requires="v">
                <p:oleObj spid="_x0000_s2065" name="Equation" r:id="rId7" imgW="2184120" imgH="215640" progId="Equation.3">
                  <p:embed/>
                </p:oleObj>
              </mc:Choice>
              <mc:Fallback>
                <p:oleObj name="Equation" r:id="rId7" imgW="2184120" imgH="215640" progId="Equation.3">
                  <p:embed/>
                  <p:pic>
                    <p:nvPicPr>
                      <p:cNvPr id="0"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19200" y="2362200"/>
                        <a:ext cx="6688138" cy="661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302" name="AutoShape 14"/>
          <p:cNvSpPr>
            <a:spLocks noChangeArrowheads="1"/>
          </p:cNvSpPr>
          <p:nvPr/>
        </p:nvSpPr>
        <p:spPr bwMode="auto">
          <a:xfrm>
            <a:off x="4953000" y="228600"/>
            <a:ext cx="1143000" cy="762000"/>
          </a:xfrm>
          <a:prstGeom prst="roundRect">
            <a:avLst>
              <a:gd name="adj" fmla="val 16667"/>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p>
        </p:txBody>
      </p:sp>
      <p:sp>
        <p:nvSpPr>
          <p:cNvPr id="12303" name="Text Box 15"/>
          <p:cNvSpPr txBox="1">
            <a:spLocks noChangeArrowheads="1"/>
          </p:cNvSpPr>
          <p:nvPr/>
        </p:nvSpPr>
        <p:spPr bwMode="auto">
          <a:xfrm>
            <a:off x="304800" y="228600"/>
            <a:ext cx="4267200" cy="19272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a:solidFill>
                  <a:srgbClr val="FF0000"/>
                </a:solidFill>
              </a:rPr>
              <a:t>Remember---this tells you what is on the right hand side---it is not something you work.  It says that the right hand side is the function f and it has x in it.</a:t>
            </a:r>
          </a:p>
        </p:txBody>
      </p:sp>
      <p:sp>
        <p:nvSpPr>
          <p:cNvPr id="12304" name="Line 16"/>
          <p:cNvSpPr>
            <a:spLocks noChangeShapeType="1"/>
          </p:cNvSpPr>
          <p:nvPr/>
        </p:nvSpPr>
        <p:spPr bwMode="auto">
          <a:xfrm>
            <a:off x="4572000" y="609600"/>
            <a:ext cx="3810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305" name="Rectangle 17"/>
          <p:cNvSpPr>
            <a:spLocks noChangeArrowheads="1"/>
          </p:cNvSpPr>
          <p:nvPr/>
        </p:nvSpPr>
        <p:spPr bwMode="auto">
          <a:xfrm>
            <a:off x="1219200" y="2286000"/>
            <a:ext cx="1371600" cy="838200"/>
          </a:xfrm>
          <a:prstGeom prst="rect">
            <a:avLst/>
          </a:prstGeom>
          <a:noFill/>
          <a:ln w="38100">
            <a:solidFill>
              <a:srgbClr val="339933"/>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p>
        </p:txBody>
      </p:sp>
      <p:sp>
        <p:nvSpPr>
          <p:cNvPr id="12306" name="Rectangle 18"/>
          <p:cNvSpPr>
            <a:spLocks noChangeArrowheads="1"/>
          </p:cNvSpPr>
          <p:nvPr/>
        </p:nvSpPr>
        <p:spPr bwMode="auto">
          <a:xfrm>
            <a:off x="7467600" y="2362200"/>
            <a:ext cx="533400" cy="685800"/>
          </a:xfrm>
          <a:prstGeom prst="rect">
            <a:avLst/>
          </a:prstGeom>
          <a:noFill/>
          <a:ln w="38100">
            <a:solidFill>
              <a:srgbClr val="339933"/>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p>
        </p:txBody>
      </p:sp>
      <p:pic>
        <p:nvPicPr>
          <p:cNvPr id="2062" name="Picture 16" descr="collegeLogo.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8643938" y="0"/>
            <a:ext cx="500062"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303"/>
                                        </p:tgtEl>
                                        <p:attrNameLst>
                                          <p:attrName>style.visibility</p:attrName>
                                        </p:attrNameLst>
                                      </p:cBhvr>
                                      <p:to>
                                        <p:strVal val="visible"/>
                                      </p:to>
                                    </p:set>
                                    <p:animEffect transition="in" filter="blinds(horizontal)">
                                      <p:cBhvr>
                                        <p:cTn id="7" dur="500"/>
                                        <p:tgtEl>
                                          <p:spTgt spid="12303"/>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304"/>
                                        </p:tgtEl>
                                        <p:attrNameLst>
                                          <p:attrName>style.visibility</p:attrName>
                                        </p:attrNameLst>
                                      </p:cBhvr>
                                      <p:to>
                                        <p:strVal val="visible"/>
                                      </p:to>
                                    </p:set>
                                    <p:animEffect transition="in" filter="wipe(left)">
                                      <p:cBhvr>
                                        <p:cTn id="11" dur="500"/>
                                        <p:tgtEl>
                                          <p:spTgt spid="12304"/>
                                        </p:tgtEl>
                                      </p:cBhvr>
                                    </p:animEffect>
                                  </p:childTnLst>
                                </p:cTn>
                              </p:par>
                            </p:childTnLst>
                          </p:cTn>
                        </p:par>
                        <p:par>
                          <p:cTn id="12" fill="hold" nodeType="afterGroup">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12302"/>
                                        </p:tgtEl>
                                        <p:attrNameLst>
                                          <p:attrName>style.visibility</p:attrName>
                                        </p:attrNameLst>
                                      </p:cBhvr>
                                      <p:to>
                                        <p:strVal val="visible"/>
                                      </p:to>
                                    </p:set>
                                    <p:animEffect transition="in" filter="dissolve">
                                      <p:cBhvr>
                                        <p:cTn id="15" dur="500"/>
                                        <p:tgtEl>
                                          <p:spTgt spid="12302"/>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2292"/>
                                        </p:tgtEl>
                                        <p:attrNameLst>
                                          <p:attrName>style.visibility</p:attrName>
                                        </p:attrNameLst>
                                      </p:cBhvr>
                                      <p:to>
                                        <p:strVal val="visible"/>
                                      </p:to>
                                    </p:set>
                                    <p:anim calcmode="lin" valueType="num">
                                      <p:cBhvr additive="base">
                                        <p:cTn id="20" dur="500" fill="hold"/>
                                        <p:tgtEl>
                                          <p:spTgt spid="12292"/>
                                        </p:tgtEl>
                                        <p:attrNameLst>
                                          <p:attrName>ppt_x</p:attrName>
                                        </p:attrNameLst>
                                      </p:cBhvr>
                                      <p:tavLst>
                                        <p:tav tm="0">
                                          <p:val>
                                            <p:strVal val="#ppt_x"/>
                                          </p:val>
                                        </p:tav>
                                        <p:tav tm="100000">
                                          <p:val>
                                            <p:strVal val="#ppt_x"/>
                                          </p:val>
                                        </p:tav>
                                      </p:tavLst>
                                    </p:anim>
                                    <p:anim calcmode="lin" valueType="num">
                                      <p:cBhvr additive="base">
                                        <p:cTn id="21" dur="500" fill="hold"/>
                                        <p:tgtEl>
                                          <p:spTgt spid="12292"/>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12" presetClass="entr" presetSubtype="4" fill="hold" nodeType="clickEffect">
                                  <p:stCondLst>
                                    <p:cond delay="0"/>
                                  </p:stCondLst>
                                  <p:childTnLst>
                                    <p:set>
                                      <p:cBhvr>
                                        <p:cTn id="25" dur="1" fill="hold">
                                          <p:stCondLst>
                                            <p:cond delay="0"/>
                                          </p:stCondLst>
                                        </p:cTn>
                                        <p:tgtEl>
                                          <p:spTgt spid="12295"/>
                                        </p:tgtEl>
                                        <p:attrNameLst>
                                          <p:attrName>style.visibility</p:attrName>
                                        </p:attrNameLst>
                                      </p:cBhvr>
                                      <p:to>
                                        <p:strVal val="visible"/>
                                      </p:to>
                                    </p:set>
                                    <p:animEffect transition="in" filter="slide(fromBottom)">
                                      <p:cBhvr>
                                        <p:cTn id="26" dur="500"/>
                                        <p:tgtEl>
                                          <p:spTgt spid="12295"/>
                                        </p:tgtEl>
                                      </p:cBhvr>
                                    </p:animEffect>
                                  </p:childTnLst>
                                </p:cTn>
                              </p:par>
                            </p:childTnLst>
                          </p:cTn>
                        </p:par>
                        <p:par>
                          <p:cTn id="27" fill="hold" nodeType="afterGroup">
                            <p:stCondLst>
                              <p:cond delay="500"/>
                            </p:stCondLst>
                            <p:childTnLst>
                              <p:par>
                                <p:cTn id="28" presetID="22" presetClass="entr" presetSubtype="1" fill="hold" grpId="0" nodeType="afterEffect">
                                  <p:stCondLst>
                                    <p:cond delay="0"/>
                                  </p:stCondLst>
                                  <p:childTnLst>
                                    <p:set>
                                      <p:cBhvr>
                                        <p:cTn id="29" dur="1" fill="hold">
                                          <p:stCondLst>
                                            <p:cond delay="0"/>
                                          </p:stCondLst>
                                        </p:cTn>
                                        <p:tgtEl>
                                          <p:spTgt spid="12296"/>
                                        </p:tgtEl>
                                        <p:attrNameLst>
                                          <p:attrName>style.visibility</p:attrName>
                                        </p:attrNameLst>
                                      </p:cBhvr>
                                      <p:to>
                                        <p:strVal val="visible"/>
                                      </p:to>
                                    </p:set>
                                    <p:animEffect transition="in" filter="wipe(up)">
                                      <p:cBhvr>
                                        <p:cTn id="30" dur="500"/>
                                        <p:tgtEl>
                                          <p:spTgt spid="12296"/>
                                        </p:tgtEl>
                                      </p:cBhvr>
                                    </p:animEffect>
                                  </p:childTnLst>
                                </p:cTn>
                              </p:par>
                            </p:childTnLst>
                          </p:cTn>
                        </p:par>
                        <p:par>
                          <p:cTn id="31" fill="hold" nodeType="afterGroup">
                            <p:stCondLst>
                              <p:cond delay="1000"/>
                            </p:stCondLst>
                            <p:childTnLst>
                              <p:par>
                                <p:cTn id="32" presetID="22" presetClass="entr" presetSubtype="1" fill="hold" grpId="0" nodeType="afterEffect">
                                  <p:stCondLst>
                                    <p:cond delay="0"/>
                                  </p:stCondLst>
                                  <p:childTnLst>
                                    <p:set>
                                      <p:cBhvr>
                                        <p:cTn id="33" dur="1" fill="hold">
                                          <p:stCondLst>
                                            <p:cond delay="0"/>
                                          </p:stCondLst>
                                        </p:cTn>
                                        <p:tgtEl>
                                          <p:spTgt spid="12297"/>
                                        </p:tgtEl>
                                        <p:attrNameLst>
                                          <p:attrName>style.visibility</p:attrName>
                                        </p:attrNameLst>
                                      </p:cBhvr>
                                      <p:to>
                                        <p:strVal val="visible"/>
                                      </p:to>
                                    </p:set>
                                    <p:animEffect transition="in" filter="wipe(up)">
                                      <p:cBhvr>
                                        <p:cTn id="34" dur="500"/>
                                        <p:tgtEl>
                                          <p:spTgt spid="12297"/>
                                        </p:tgtEl>
                                      </p:cBhvr>
                                    </p:animEffect>
                                  </p:childTnLst>
                                </p:cTn>
                              </p:par>
                            </p:childTnLst>
                          </p:cTn>
                        </p:par>
                        <p:par>
                          <p:cTn id="35" fill="hold" nodeType="afterGroup">
                            <p:stCondLst>
                              <p:cond delay="1500"/>
                            </p:stCondLst>
                            <p:childTnLst>
                              <p:par>
                                <p:cTn id="36" presetID="22" presetClass="entr" presetSubtype="1" fill="hold" grpId="0" nodeType="afterEffect">
                                  <p:stCondLst>
                                    <p:cond delay="0"/>
                                  </p:stCondLst>
                                  <p:childTnLst>
                                    <p:set>
                                      <p:cBhvr>
                                        <p:cTn id="37" dur="1" fill="hold">
                                          <p:stCondLst>
                                            <p:cond delay="0"/>
                                          </p:stCondLst>
                                        </p:cTn>
                                        <p:tgtEl>
                                          <p:spTgt spid="12298"/>
                                        </p:tgtEl>
                                        <p:attrNameLst>
                                          <p:attrName>style.visibility</p:attrName>
                                        </p:attrNameLst>
                                      </p:cBhvr>
                                      <p:to>
                                        <p:strVal val="visible"/>
                                      </p:to>
                                    </p:set>
                                    <p:animEffect transition="in" filter="wipe(up)">
                                      <p:cBhvr>
                                        <p:cTn id="38" dur="500"/>
                                        <p:tgtEl>
                                          <p:spTgt spid="12298"/>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2" presetClass="entr" presetSubtype="4" fill="hold" nodeType="clickEffect">
                                  <p:stCondLst>
                                    <p:cond delay="0"/>
                                  </p:stCondLst>
                                  <p:childTnLst>
                                    <p:set>
                                      <p:cBhvr>
                                        <p:cTn id="42" dur="1" fill="hold">
                                          <p:stCondLst>
                                            <p:cond delay="0"/>
                                          </p:stCondLst>
                                        </p:cTn>
                                        <p:tgtEl>
                                          <p:spTgt spid="12299"/>
                                        </p:tgtEl>
                                        <p:attrNameLst>
                                          <p:attrName>style.visibility</p:attrName>
                                        </p:attrNameLst>
                                      </p:cBhvr>
                                      <p:to>
                                        <p:strVal val="visible"/>
                                      </p:to>
                                    </p:set>
                                    <p:animEffect transition="in" filter="slide(fromBottom)">
                                      <p:cBhvr>
                                        <p:cTn id="43" dur="500"/>
                                        <p:tgtEl>
                                          <p:spTgt spid="12299"/>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12305"/>
                                        </p:tgtEl>
                                        <p:attrNameLst>
                                          <p:attrName>style.visibility</p:attrName>
                                        </p:attrNameLst>
                                      </p:cBhvr>
                                      <p:to>
                                        <p:strVal val="visible"/>
                                      </p:to>
                                    </p:set>
                                    <p:animEffect transition="in" filter="dissolve">
                                      <p:cBhvr>
                                        <p:cTn id="48" dur="500"/>
                                        <p:tgtEl>
                                          <p:spTgt spid="12305"/>
                                        </p:tgtEl>
                                      </p:cBhvr>
                                    </p:animEffect>
                                  </p:childTnLst>
                                </p:cTn>
                              </p:par>
                            </p:childTnLst>
                          </p:cTn>
                        </p:par>
                        <p:par>
                          <p:cTn id="49" fill="hold" nodeType="afterGroup">
                            <p:stCondLst>
                              <p:cond delay="500"/>
                            </p:stCondLst>
                            <p:childTnLst>
                              <p:par>
                                <p:cTn id="50" presetID="9" presetClass="entr" presetSubtype="0" fill="hold" grpId="0" nodeType="afterEffect">
                                  <p:stCondLst>
                                    <p:cond delay="0"/>
                                  </p:stCondLst>
                                  <p:childTnLst>
                                    <p:set>
                                      <p:cBhvr>
                                        <p:cTn id="51" dur="1" fill="hold">
                                          <p:stCondLst>
                                            <p:cond delay="0"/>
                                          </p:stCondLst>
                                        </p:cTn>
                                        <p:tgtEl>
                                          <p:spTgt spid="12306"/>
                                        </p:tgtEl>
                                        <p:attrNameLst>
                                          <p:attrName>style.visibility</p:attrName>
                                        </p:attrNameLst>
                                      </p:cBhvr>
                                      <p:to>
                                        <p:strVal val="visible"/>
                                      </p:to>
                                    </p:set>
                                    <p:animEffect transition="in" filter="dissolve">
                                      <p:cBhvr>
                                        <p:cTn id="52" dur="500"/>
                                        <p:tgtEl>
                                          <p:spTgt spid="12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autoUpdateAnimBg="0"/>
      <p:bldP spid="12296" grpId="0" animBg="1"/>
      <p:bldP spid="12297" grpId="0" animBg="1"/>
      <p:bldP spid="12298" grpId="0" animBg="1"/>
      <p:bldP spid="12302" grpId="0" animBg="1"/>
      <p:bldP spid="12303" grpId="0" animBg="1" autoUpdateAnimBg="0"/>
      <p:bldP spid="12304" grpId="0" animBg="1"/>
      <p:bldP spid="12305" grpId="0" animBg="1"/>
      <p:bldP spid="1230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Object 2"/>
          <p:cNvGraphicFramePr>
            <a:graphicFrameLocks noChangeAspect="1"/>
          </p:cNvGraphicFramePr>
          <p:nvPr/>
        </p:nvGraphicFramePr>
        <p:xfrm>
          <a:off x="2867025" y="304800"/>
          <a:ext cx="3733800" cy="700088"/>
        </p:xfrm>
        <a:graphic>
          <a:graphicData uri="http://schemas.openxmlformats.org/presentationml/2006/ole">
            <mc:AlternateContent xmlns:mc="http://schemas.openxmlformats.org/markup-compatibility/2006">
              <mc:Choice xmlns:v="urn:schemas-microsoft-com:vml" Requires="v">
                <p:oleObj spid="_x0000_s3086" name="Equation" r:id="rId3" imgW="1218960" imgH="228600" progId="Equation.3">
                  <p:embed/>
                </p:oleObj>
              </mc:Choice>
              <mc:Fallback>
                <p:oleObj name="Equation" r:id="rId3" imgW="1218960" imgH="2286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67025" y="304800"/>
                        <a:ext cx="3733800" cy="700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077" name="Text Box 3"/>
          <p:cNvSpPr txBox="1">
            <a:spLocks noChangeArrowheads="1"/>
          </p:cNvSpPr>
          <p:nvPr/>
        </p:nvSpPr>
        <p:spPr bwMode="auto">
          <a:xfrm>
            <a:off x="381000" y="304800"/>
            <a:ext cx="1905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sz="2800" i="0"/>
              <a:t>Find </a:t>
            </a:r>
            <a:r>
              <a:rPr lang="en-US" sz="2800"/>
              <a:t>f </a:t>
            </a:r>
            <a:r>
              <a:rPr lang="en-US" sz="2800" i="0"/>
              <a:t>(</a:t>
            </a:r>
            <a:r>
              <a:rPr lang="en-US" sz="2800"/>
              <a:t>k</a:t>
            </a:r>
            <a:r>
              <a:rPr lang="en-US" sz="2800" i="0"/>
              <a:t>).</a:t>
            </a:r>
          </a:p>
        </p:txBody>
      </p:sp>
      <p:sp>
        <p:nvSpPr>
          <p:cNvPr id="14340" name="Text Box 4"/>
          <p:cNvSpPr txBox="1">
            <a:spLocks noChangeArrowheads="1"/>
          </p:cNvSpPr>
          <p:nvPr/>
        </p:nvSpPr>
        <p:spPr bwMode="auto">
          <a:xfrm>
            <a:off x="609600" y="3657600"/>
            <a:ext cx="80010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b="1">
                <a:solidFill>
                  <a:srgbClr val="339933"/>
                </a:solidFill>
              </a:rPr>
              <a:t>This means to find the function f and instead of having an x in it, put a k in it.  So let’s take the function above and make brackets everywhere the x was and in its place, put in a k.</a:t>
            </a:r>
          </a:p>
        </p:txBody>
      </p:sp>
      <p:graphicFrame>
        <p:nvGraphicFramePr>
          <p:cNvPr id="14341" name="Object 5"/>
          <p:cNvGraphicFramePr>
            <a:graphicFrameLocks noChangeAspect="1"/>
          </p:cNvGraphicFramePr>
          <p:nvPr/>
        </p:nvGraphicFramePr>
        <p:xfrm>
          <a:off x="2743200" y="1143000"/>
          <a:ext cx="4238625" cy="739775"/>
        </p:xfrm>
        <a:graphic>
          <a:graphicData uri="http://schemas.openxmlformats.org/presentationml/2006/ole">
            <mc:AlternateContent xmlns:mc="http://schemas.openxmlformats.org/markup-compatibility/2006">
              <mc:Choice xmlns:v="urn:schemas-microsoft-com:vml" Requires="v">
                <p:oleObj spid="_x0000_s3087" name="Equation" r:id="rId5" imgW="1384200" imgH="241200" progId="Equation.3">
                  <p:embed/>
                </p:oleObj>
              </mc:Choice>
              <mc:Fallback>
                <p:oleObj name="Equation" r:id="rId5" imgW="1384200" imgH="24120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43200" y="1143000"/>
                        <a:ext cx="4238625" cy="739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342" name="Line 6"/>
          <p:cNvSpPr>
            <a:spLocks noChangeShapeType="1"/>
          </p:cNvSpPr>
          <p:nvPr/>
        </p:nvSpPr>
        <p:spPr bwMode="auto">
          <a:xfrm flipH="1">
            <a:off x="3429000" y="990600"/>
            <a:ext cx="76200" cy="3048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343" name="Line 7"/>
          <p:cNvSpPr>
            <a:spLocks noChangeShapeType="1"/>
          </p:cNvSpPr>
          <p:nvPr/>
        </p:nvSpPr>
        <p:spPr bwMode="auto">
          <a:xfrm>
            <a:off x="4648200" y="914400"/>
            <a:ext cx="0" cy="3048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344" name="Line 8"/>
          <p:cNvSpPr>
            <a:spLocks noChangeShapeType="1"/>
          </p:cNvSpPr>
          <p:nvPr/>
        </p:nvSpPr>
        <p:spPr bwMode="auto">
          <a:xfrm>
            <a:off x="5791200" y="914400"/>
            <a:ext cx="152400" cy="3810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aphicFrame>
        <p:nvGraphicFramePr>
          <p:cNvPr id="14345" name="Object 9"/>
          <p:cNvGraphicFramePr>
            <a:graphicFrameLocks noChangeAspect="1"/>
          </p:cNvGraphicFramePr>
          <p:nvPr/>
        </p:nvGraphicFramePr>
        <p:xfrm>
          <a:off x="609600" y="2286000"/>
          <a:ext cx="6842125" cy="701675"/>
        </p:xfrm>
        <a:graphic>
          <a:graphicData uri="http://schemas.openxmlformats.org/presentationml/2006/ole">
            <mc:AlternateContent xmlns:mc="http://schemas.openxmlformats.org/markup-compatibility/2006">
              <mc:Choice xmlns:v="urn:schemas-microsoft-com:vml" Requires="v">
                <p:oleObj spid="_x0000_s3088" name="Equation" r:id="rId7" imgW="2234880" imgH="228600" progId="Equation.3">
                  <p:embed/>
                </p:oleObj>
              </mc:Choice>
              <mc:Fallback>
                <p:oleObj name="Equation" r:id="rId7" imgW="2234880" imgH="228600" progId="Equation.3">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9600" y="2286000"/>
                        <a:ext cx="6842125" cy="701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346" name="Text Box 10"/>
          <p:cNvSpPr txBox="1">
            <a:spLocks noChangeArrowheads="1"/>
          </p:cNvSpPr>
          <p:nvPr/>
        </p:nvSpPr>
        <p:spPr bwMode="auto">
          <a:xfrm>
            <a:off x="533400" y="5334000"/>
            <a:ext cx="81534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solidFill>
                  <a:srgbClr val="FF0000"/>
                </a:solidFill>
                <a:latin typeface="Arial Black" panose="020B0A04020102020204" pitchFamily="34" charset="0"/>
              </a:rPr>
              <a:t>Don’t forget order of operations---powers, then multiplication, finally addition &amp; subtraction</a:t>
            </a:r>
          </a:p>
        </p:txBody>
      </p:sp>
      <p:sp>
        <p:nvSpPr>
          <p:cNvPr id="14347" name="Rectangle 11"/>
          <p:cNvSpPr>
            <a:spLocks noChangeArrowheads="1"/>
          </p:cNvSpPr>
          <p:nvPr/>
        </p:nvSpPr>
        <p:spPr bwMode="auto">
          <a:xfrm>
            <a:off x="5106988" y="2305050"/>
            <a:ext cx="2667000" cy="609600"/>
          </a:xfrm>
          <a:prstGeom prst="rect">
            <a:avLst/>
          </a:prstGeom>
          <a:noFill/>
          <a:ln w="38100">
            <a:solidFill>
              <a:srgbClr val="339933"/>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p>
        </p:txBody>
      </p:sp>
      <p:sp>
        <p:nvSpPr>
          <p:cNvPr id="14348" name="Rectangle 12"/>
          <p:cNvSpPr>
            <a:spLocks noChangeArrowheads="1"/>
          </p:cNvSpPr>
          <p:nvPr/>
        </p:nvSpPr>
        <p:spPr bwMode="auto">
          <a:xfrm>
            <a:off x="534988" y="2228850"/>
            <a:ext cx="1371600" cy="762000"/>
          </a:xfrm>
          <a:prstGeom prst="rect">
            <a:avLst/>
          </a:prstGeom>
          <a:noFill/>
          <a:ln w="38100">
            <a:solidFill>
              <a:srgbClr val="339933"/>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p>
        </p:txBody>
      </p:sp>
      <p:pic>
        <p:nvPicPr>
          <p:cNvPr id="3085" name="Picture 12" descr="collegeLogo.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8286750" y="0"/>
            <a:ext cx="85725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blinds(horizontal)">
                                      <p:cBhvr>
                                        <p:cTn id="7" dur="500"/>
                                        <p:tgtEl>
                                          <p:spTgt spid="143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1" fill="hold" nodeType="clickEffect">
                                  <p:stCondLst>
                                    <p:cond delay="0"/>
                                  </p:stCondLst>
                                  <p:childTnLst>
                                    <p:set>
                                      <p:cBhvr>
                                        <p:cTn id="11" dur="1" fill="hold">
                                          <p:stCondLst>
                                            <p:cond delay="0"/>
                                          </p:stCondLst>
                                        </p:cTn>
                                        <p:tgtEl>
                                          <p:spTgt spid="14341"/>
                                        </p:tgtEl>
                                        <p:attrNameLst>
                                          <p:attrName>style.visibility</p:attrName>
                                        </p:attrNameLst>
                                      </p:cBhvr>
                                      <p:to>
                                        <p:strVal val="visible"/>
                                      </p:to>
                                    </p:set>
                                    <p:animEffect transition="in" filter="slide(fromTop)">
                                      <p:cBhvr>
                                        <p:cTn id="12" dur="500"/>
                                        <p:tgtEl>
                                          <p:spTgt spid="14341"/>
                                        </p:tgtEl>
                                      </p:cBhvr>
                                    </p:animEffect>
                                  </p:childTnLst>
                                </p:cTn>
                              </p:par>
                            </p:childTnLst>
                          </p:cTn>
                        </p:par>
                        <p:par>
                          <p:cTn id="13" fill="hold" nodeType="afterGroup">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14342"/>
                                        </p:tgtEl>
                                        <p:attrNameLst>
                                          <p:attrName>style.visibility</p:attrName>
                                        </p:attrNameLst>
                                      </p:cBhvr>
                                      <p:to>
                                        <p:strVal val="visible"/>
                                      </p:to>
                                    </p:set>
                                    <p:animEffect transition="in" filter="wipe(up)">
                                      <p:cBhvr>
                                        <p:cTn id="16" dur="500"/>
                                        <p:tgtEl>
                                          <p:spTgt spid="14342"/>
                                        </p:tgtEl>
                                      </p:cBhvr>
                                    </p:animEffect>
                                  </p:childTnLst>
                                </p:cTn>
                              </p:par>
                            </p:childTnLst>
                          </p:cTn>
                        </p:par>
                        <p:par>
                          <p:cTn id="17" fill="hold" nodeType="afterGroup">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14343"/>
                                        </p:tgtEl>
                                        <p:attrNameLst>
                                          <p:attrName>style.visibility</p:attrName>
                                        </p:attrNameLst>
                                      </p:cBhvr>
                                      <p:to>
                                        <p:strVal val="visible"/>
                                      </p:to>
                                    </p:set>
                                    <p:animEffect transition="in" filter="wipe(up)">
                                      <p:cBhvr>
                                        <p:cTn id="20" dur="500"/>
                                        <p:tgtEl>
                                          <p:spTgt spid="14343"/>
                                        </p:tgtEl>
                                      </p:cBhvr>
                                    </p:animEffect>
                                  </p:childTnLst>
                                </p:cTn>
                              </p:par>
                            </p:childTnLst>
                          </p:cTn>
                        </p:par>
                        <p:par>
                          <p:cTn id="21" fill="hold" nodeType="afterGroup">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14344"/>
                                        </p:tgtEl>
                                        <p:attrNameLst>
                                          <p:attrName>style.visibility</p:attrName>
                                        </p:attrNameLst>
                                      </p:cBhvr>
                                      <p:to>
                                        <p:strVal val="visible"/>
                                      </p:to>
                                    </p:set>
                                    <p:animEffect transition="in" filter="wipe(up)">
                                      <p:cBhvr>
                                        <p:cTn id="24" dur="500"/>
                                        <p:tgtEl>
                                          <p:spTgt spid="14344"/>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14346"/>
                                        </p:tgtEl>
                                        <p:attrNameLst>
                                          <p:attrName>style.visibility</p:attrName>
                                        </p:attrNameLst>
                                      </p:cBhvr>
                                      <p:to>
                                        <p:strVal val="visible"/>
                                      </p:to>
                                    </p:set>
                                    <p:animEffect transition="in" filter="randombar(horizontal)">
                                      <p:cBhvr>
                                        <p:cTn id="29" dur="500"/>
                                        <p:tgtEl>
                                          <p:spTgt spid="14346"/>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 presetClass="entr" presetSubtype="1" fill="hold" nodeType="clickEffect">
                                  <p:stCondLst>
                                    <p:cond delay="0"/>
                                  </p:stCondLst>
                                  <p:childTnLst>
                                    <p:set>
                                      <p:cBhvr>
                                        <p:cTn id="33" dur="1" fill="hold">
                                          <p:stCondLst>
                                            <p:cond delay="0"/>
                                          </p:stCondLst>
                                        </p:cTn>
                                        <p:tgtEl>
                                          <p:spTgt spid="14345"/>
                                        </p:tgtEl>
                                        <p:attrNameLst>
                                          <p:attrName>style.visibility</p:attrName>
                                        </p:attrNameLst>
                                      </p:cBhvr>
                                      <p:to>
                                        <p:strVal val="visible"/>
                                      </p:to>
                                    </p:set>
                                    <p:anim calcmode="lin" valueType="num">
                                      <p:cBhvr additive="base">
                                        <p:cTn id="34" dur="500" fill="hold"/>
                                        <p:tgtEl>
                                          <p:spTgt spid="14345"/>
                                        </p:tgtEl>
                                        <p:attrNameLst>
                                          <p:attrName>ppt_x</p:attrName>
                                        </p:attrNameLst>
                                      </p:cBhvr>
                                      <p:tavLst>
                                        <p:tav tm="0">
                                          <p:val>
                                            <p:strVal val="#ppt_x"/>
                                          </p:val>
                                        </p:tav>
                                        <p:tav tm="100000">
                                          <p:val>
                                            <p:strVal val="#ppt_x"/>
                                          </p:val>
                                        </p:tav>
                                      </p:tavLst>
                                    </p:anim>
                                    <p:anim calcmode="lin" valueType="num">
                                      <p:cBhvr additive="base">
                                        <p:cTn id="35" dur="500" fill="hold"/>
                                        <p:tgtEl>
                                          <p:spTgt spid="14345"/>
                                        </p:tgtEl>
                                        <p:attrNameLst>
                                          <p:attrName>ppt_y</p:attrName>
                                        </p:attrNameLst>
                                      </p:cBhvr>
                                      <p:tavLst>
                                        <p:tav tm="0">
                                          <p:val>
                                            <p:strVal val="0-#ppt_h/2"/>
                                          </p:val>
                                        </p:tav>
                                        <p:tav tm="100000">
                                          <p:val>
                                            <p:strVal val="#ppt_y"/>
                                          </p:val>
                                        </p:tav>
                                      </p:tavLst>
                                    </p:anim>
                                  </p:childTnLst>
                                </p:cTn>
                              </p:par>
                            </p:childTnLst>
                          </p:cTn>
                        </p:par>
                        <p:par>
                          <p:cTn id="36" fill="hold" nodeType="afterGroup">
                            <p:stCondLst>
                              <p:cond delay="500"/>
                            </p:stCondLst>
                            <p:childTnLst>
                              <p:par>
                                <p:cTn id="37" presetID="9" presetClass="entr" presetSubtype="0" fill="hold" grpId="0" nodeType="afterEffect">
                                  <p:stCondLst>
                                    <p:cond delay="0"/>
                                  </p:stCondLst>
                                  <p:childTnLst>
                                    <p:set>
                                      <p:cBhvr>
                                        <p:cTn id="38" dur="1" fill="hold">
                                          <p:stCondLst>
                                            <p:cond delay="0"/>
                                          </p:stCondLst>
                                        </p:cTn>
                                        <p:tgtEl>
                                          <p:spTgt spid="14348"/>
                                        </p:tgtEl>
                                        <p:attrNameLst>
                                          <p:attrName>style.visibility</p:attrName>
                                        </p:attrNameLst>
                                      </p:cBhvr>
                                      <p:to>
                                        <p:strVal val="visible"/>
                                      </p:to>
                                    </p:set>
                                    <p:animEffect transition="in" filter="dissolve">
                                      <p:cBhvr>
                                        <p:cTn id="39" dur="500"/>
                                        <p:tgtEl>
                                          <p:spTgt spid="14348"/>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14347"/>
                                        </p:tgtEl>
                                        <p:attrNameLst>
                                          <p:attrName>style.visibility</p:attrName>
                                        </p:attrNameLst>
                                      </p:cBhvr>
                                      <p:to>
                                        <p:strVal val="visible"/>
                                      </p:to>
                                    </p:set>
                                    <p:animEffect transition="in" filter="dissolve">
                                      <p:cBhvr>
                                        <p:cTn id="44" dur="500"/>
                                        <p:tgtEl>
                                          <p:spTgt spid="14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autoUpdateAnimBg="0"/>
      <p:bldP spid="14342" grpId="0" animBg="1"/>
      <p:bldP spid="14343" grpId="0" animBg="1"/>
      <p:bldP spid="14344" grpId="0" animBg="1"/>
      <p:bldP spid="14346" grpId="0" autoUpdateAnimBg="0"/>
      <p:bldP spid="14347" grpId="0" animBg="1"/>
      <p:bldP spid="1434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2"/>
          <p:cNvGraphicFramePr>
            <a:graphicFrameLocks noChangeAspect="1"/>
          </p:cNvGraphicFramePr>
          <p:nvPr/>
        </p:nvGraphicFramePr>
        <p:xfrm>
          <a:off x="2867025" y="304800"/>
          <a:ext cx="3733800" cy="700088"/>
        </p:xfrm>
        <a:graphic>
          <a:graphicData uri="http://schemas.openxmlformats.org/presentationml/2006/ole">
            <mc:AlternateContent xmlns:mc="http://schemas.openxmlformats.org/markup-compatibility/2006">
              <mc:Choice xmlns:v="urn:schemas-microsoft-com:vml" Requires="v">
                <p:oleObj spid="_x0000_s4110" name="Equation" r:id="rId3" imgW="1218960" imgH="228600" progId="Equation.3">
                  <p:embed/>
                </p:oleObj>
              </mc:Choice>
              <mc:Fallback>
                <p:oleObj name="Equation" r:id="rId3" imgW="1218960" imgH="2286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67025" y="304800"/>
                        <a:ext cx="3733800" cy="700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101" name="Text Box 3"/>
          <p:cNvSpPr txBox="1">
            <a:spLocks noChangeArrowheads="1"/>
          </p:cNvSpPr>
          <p:nvPr/>
        </p:nvSpPr>
        <p:spPr bwMode="auto">
          <a:xfrm>
            <a:off x="381000" y="304800"/>
            <a:ext cx="2057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sz="2800" i="0"/>
              <a:t>Find </a:t>
            </a:r>
            <a:r>
              <a:rPr lang="en-US" sz="2800"/>
              <a:t>f </a:t>
            </a:r>
            <a:r>
              <a:rPr lang="en-US" sz="2800" i="0"/>
              <a:t>(2</a:t>
            </a:r>
            <a:r>
              <a:rPr lang="en-US" sz="2800"/>
              <a:t>k</a:t>
            </a:r>
            <a:r>
              <a:rPr lang="en-US" sz="2800" i="0"/>
              <a:t>).</a:t>
            </a:r>
          </a:p>
        </p:txBody>
      </p:sp>
      <p:sp>
        <p:nvSpPr>
          <p:cNvPr id="15364" name="Text Box 4"/>
          <p:cNvSpPr txBox="1">
            <a:spLocks noChangeArrowheads="1"/>
          </p:cNvSpPr>
          <p:nvPr/>
        </p:nvSpPr>
        <p:spPr bwMode="auto">
          <a:xfrm>
            <a:off x="609600" y="3657600"/>
            <a:ext cx="80772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b="1">
                <a:solidFill>
                  <a:srgbClr val="339933"/>
                </a:solidFill>
              </a:rPr>
              <a:t>This means to find the function f and instead of having an x in it, put a 2k in it.  So let’s take the function above and make brackets everywhere the x was and in its place, put in a 2k.</a:t>
            </a:r>
          </a:p>
        </p:txBody>
      </p:sp>
      <p:graphicFrame>
        <p:nvGraphicFramePr>
          <p:cNvPr id="15365" name="Object 5"/>
          <p:cNvGraphicFramePr>
            <a:graphicFrameLocks noChangeAspect="1"/>
          </p:cNvGraphicFramePr>
          <p:nvPr/>
        </p:nvGraphicFramePr>
        <p:xfrm>
          <a:off x="2393950" y="1143000"/>
          <a:ext cx="4938713" cy="739775"/>
        </p:xfrm>
        <a:graphic>
          <a:graphicData uri="http://schemas.openxmlformats.org/presentationml/2006/ole">
            <mc:AlternateContent xmlns:mc="http://schemas.openxmlformats.org/markup-compatibility/2006">
              <mc:Choice xmlns:v="urn:schemas-microsoft-com:vml" Requires="v">
                <p:oleObj spid="_x0000_s4111" name="Equation" r:id="rId5" imgW="1612800" imgH="241200" progId="Equation.3">
                  <p:embed/>
                </p:oleObj>
              </mc:Choice>
              <mc:Fallback>
                <p:oleObj name="Equation" r:id="rId5" imgW="1612800" imgH="24120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93950" y="1143000"/>
                        <a:ext cx="4938713" cy="739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366" name="Line 6"/>
          <p:cNvSpPr>
            <a:spLocks noChangeShapeType="1"/>
          </p:cNvSpPr>
          <p:nvPr/>
        </p:nvSpPr>
        <p:spPr bwMode="auto">
          <a:xfrm flipH="1">
            <a:off x="3276600" y="990600"/>
            <a:ext cx="228600" cy="3048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5367" name="Line 7"/>
          <p:cNvSpPr>
            <a:spLocks noChangeShapeType="1"/>
          </p:cNvSpPr>
          <p:nvPr/>
        </p:nvSpPr>
        <p:spPr bwMode="auto">
          <a:xfrm>
            <a:off x="4648200" y="914400"/>
            <a:ext cx="0" cy="3048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5368" name="Line 8"/>
          <p:cNvSpPr>
            <a:spLocks noChangeShapeType="1"/>
          </p:cNvSpPr>
          <p:nvPr/>
        </p:nvSpPr>
        <p:spPr bwMode="auto">
          <a:xfrm>
            <a:off x="5791200" y="914400"/>
            <a:ext cx="381000" cy="381000"/>
          </a:xfrm>
          <a:prstGeom prst="line">
            <a:avLst/>
          </a:prstGeom>
          <a:noFill/>
          <a:ln w="28575">
            <a:solidFill>
              <a:srgbClr val="CC3399"/>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aphicFrame>
        <p:nvGraphicFramePr>
          <p:cNvPr id="15369" name="Object 9"/>
          <p:cNvGraphicFramePr>
            <a:graphicFrameLocks noChangeAspect="1"/>
          </p:cNvGraphicFramePr>
          <p:nvPr/>
        </p:nvGraphicFramePr>
        <p:xfrm>
          <a:off x="381000" y="2362200"/>
          <a:ext cx="7580313" cy="701675"/>
        </p:xfrm>
        <a:graphic>
          <a:graphicData uri="http://schemas.openxmlformats.org/presentationml/2006/ole">
            <mc:AlternateContent xmlns:mc="http://schemas.openxmlformats.org/markup-compatibility/2006">
              <mc:Choice xmlns:v="urn:schemas-microsoft-com:vml" Requires="v">
                <p:oleObj spid="_x0000_s4112" name="Equation" r:id="rId7" imgW="2476440" imgH="228600" progId="Equation.3">
                  <p:embed/>
                </p:oleObj>
              </mc:Choice>
              <mc:Fallback>
                <p:oleObj name="Equation" r:id="rId7" imgW="2476440" imgH="228600" progId="Equation.3">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000" y="2362200"/>
                        <a:ext cx="7580313" cy="701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370" name="Text Box 10"/>
          <p:cNvSpPr txBox="1">
            <a:spLocks noChangeArrowheads="1"/>
          </p:cNvSpPr>
          <p:nvPr/>
        </p:nvSpPr>
        <p:spPr bwMode="auto">
          <a:xfrm>
            <a:off x="533400" y="5334000"/>
            <a:ext cx="81534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solidFill>
                  <a:srgbClr val="FF0000"/>
                </a:solidFill>
                <a:latin typeface="Arial Black" panose="020B0A04020102020204" pitchFamily="34" charset="0"/>
              </a:rPr>
              <a:t>Don’t forget order of operations---powers, then multiplication, finally addition &amp; subtraction</a:t>
            </a:r>
          </a:p>
        </p:txBody>
      </p:sp>
      <p:sp>
        <p:nvSpPr>
          <p:cNvPr id="15371" name="Rectangle 11"/>
          <p:cNvSpPr>
            <a:spLocks noChangeArrowheads="1"/>
          </p:cNvSpPr>
          <p:nvPr/>
        </p:nvSpPr>
        <p:spPr bwMode="auto">
          <a:xfrm>
            <a:off x="5551488" y="2381250"/>
            <a:ext cx="2362200" cy="609600"/>
          </a:xfrm>
          <a:prstGeom prst="rect">
            <a:avLst/>
          </a:prstGeom>
          <a:noFill/>
          <a:ln w="38100">
            <a:solidFill>
              <a:srgbClr val="339933"/>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p>
        </p:txBody>
      </p:sp>
      <p:sp>
        <p:nvSpPr>
          <p:cNvPr id="15372" name="Rectangle 12"/>
          <p:cNvSpPr>
            <a:spLocks noChangeArrowheads="1"/>
          </p:cNvSpPr>
          <p:nvPr/>
        </p:nvSpPr>
        <p:spPr bwMode="auto">
          <a:xfrm>
            <a:off x="369888" y="2305050"/>
            <a:ext cx="1600200" cy="762000"/>
          </a:xfrm>
          <a:prstGeom prst="rect">
            <a:avLst/>
          </a:prstGeom>
          <a:noFill/>
          <a:ln w="38100">
            <a:solidFill>
              <a:srgbClr val="339933"/>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p>
        </p:txBody>
      </p:sp>
      <p:pic>
        <p:nvPicPr>
          <p:cNvPr id="4109" name="Picture 12" descr="collegeLogo.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8286750" y="0"/>
            <a:ext cx="85725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364"/>
                                        </p:tgtEl>
                                        <p:attrNameLst>
                                          <p:attrName>style.visibility</p:attrName>
                                        </p:attrNameLst>
                                      </p:cBhvr>
                                      <p:to>
                                        <p:strVal val="visible"/>
                                      </p:to>
                                    </p:set>
                                    <p:animEffect transition="in" filter="blinds(horizontal)">
                                      <p:cBhvr>
                                        <p:cTn id="7" dur="500"/>
                                        <p:tgtEl>
                                          <p:spTgt spid="1536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1" fill="hold" nodeType="clickEffect">
                                  <p:stCondLst>
                                    <p:cond delay="0"/>
                                  </p:stCondLst>
                                  <p:childTnLst>
                                    <p:set>
                                      <p:cBhvr>
                                        <p:cTn id="11" dur="1" fill="hold">
                                          <p:stCondLst>
                                            <p:cond delay="0"/>
                                          </p:stCondLst>
                                        </p:cTn>
                                        <p:tgtEl>
                                          <p:spTgt spid="15365"/>
                                        </p:tgtEl>
                                        <p:attrNameLst>
                                          <p:attrName>style.visibility</p:attrName>
                                        </p:attrNameLst>
                                      </p:cBhvr>
                                      <p:to>
                                        <p:strVal val="visible"/>
                                      </p:to>
                                    </p:set>
                                    <p:animEffect transition="in" filter="slide(fromTop)">
                                      <p:cBhvr>
                                        <p:cTn id="12" dur="500"/>
                                        <p:tgtEl>
                                          <p:spTgt spid="15365"/>
                                        </p:tgtEl>
                                      </p:cBhvr>
                                    </p:animEffect>
                                  </p:childTnLst>
                                </p:cTn>
                              </p:par>
                            </p:childTnLst>
                          </p:cTn>
                        </p:par>
                        <p:par>
                          <p:cTn id="13" fill="hold" nodeType="afterGroup">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15366"/>
                                        </p:tgtEl>
                                        <p:attrNameLst>
                                          <p:attrName>style.visibility</p:attrName>
                                        </p:attrNameLst>
                                      </p:cBhvr>
                                      <p:to>
                                        <p:strVal val="visible"/>
                                      </p:to>
                                    </p:set>
                                    <p:animEffect transition="in" filter="wipe(up)">
                                      <p:cBhvr>
                                        <p:cTn id="16" dur="500"/>
                                        <p:tgtEl>
                                          <p:spTgt spid="15366"/>
                                        </p:tgtEl>
                                      </p:cBhvr>
                                    </p:animEffect>
                                  </p:childTnLst>
                                </p:cTn>
                              </p:par>
                            </p:childTnLst>
                          </p:cTn>
                        </p:par>
                        <p:par>
                          <p:cTn id="17" fill="hold" nodeType="afterGroup">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15367"/>
                                        </p:tgtEl>
                                        <p:attrNameLst>
                                          <p:attrName>style.visibility</p:attrName>
                                        </p:attrNameLst>
                                      </p:cBhvr>
                                      <p:to>
                                        <p:strVal val="visible"/>
                                      </p:to>
                                    </p:set>
                                    <p:animEffect transition="in" filter="wipe(up)">
                                      <p:cBhvr>
                                        <p:cTn id="20" dur="500"/>
                                        <p:tgtEl>
                                          <p:spTgt spid="15367"/>
                                        </p:tgtEl>
                                      </p:cBhvr>
                                    </p:animEffect>
                                  </p:childTnLst>
                                </p:cTn>
                              </p:par>
                            </p:childTnLst>
                          </p:cTn>
                        </p:par>
                        <p:par>
                          <p:cTn id="21" fill="hold" nodeType="afterGroup">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15368"/>
                                        </p:tgtEl>
                                        <p:attrNameLst>
                                          <p:attrName>style.visibility</p:attrName>
                                        </p:attrNameLst>
                                      </p:cBhvr>
                                      <p:to>
                                        <p:strVal val="visible"/>
                                      </p:to>
                                    </p:set>
                                    <p:animEffect transition="in" filter="wipe(up)">
                                      <p:cBhvr>
                                        <p:cTn id="24" dur="500"/>
                                        <p:tgtEl>
                                          <p:spTgt spid="15368"/>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15370"/>
                                        </p:tgtEl>
                                        <p:attrNameLst>
                                          <p:attrName>style.visibility</p:attrName>
                                        </p:attrNameLst>
                                      </p:cBhvr>
                                      <p:to>
                                        <p:strVal val="visible"/>
                                      </p:to>
                                    </p:set>
                                    <p:animEffect transition="in" filter="slide(fromBottom)">
                                      <p:cBhvr>
                                        <p:cTn id="29" dur="500"/>
                                        <p:tgtEl>
                                          <p:spTgt spid="15370"/>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 presetClass="entr" presetSubtype="1" fill="hold" nodeType="clickEffect">
                                  <p:stCondLst>
                                    <p:cond delay="0"/>
                                  </p:stCondLst>
                                  <p:childTnLst>
                                    <p:set>
                                      <p:cBhvr>
                                        <p:cTn id="33" dur="1" fill="hold">
                                          <p:stCondLst>
                                            <p:cond delay="0"/>
                                          </p:stCondLst>
                                        </p:cTn>
                                        <p:tgtEl>
                                          <p:spTgt spid="15369"/>
                                        </p:tgtEl>
                                        <p:attrNameLst>
                                          <p:attrName>style.visibility</p:attrName>
                                        </p:attrNameLst>
                                      </p:cBhvr>
                                      <p:to>
                                        <p:strVal val="visible"/>
                                      </p:to>
                                    </p:set>
                                    <p:anim calcmode="lin" valueType="num">
                                      <p:cBhvr additive="base">
                                        <p:cTn id="34" dur="500" fill="hold"/>
                                        <p:tgtEl>
                                          <p:spTgt spid="15369"/>
                                        </p:tgtEl>
                                        <p:attrNameLst>
                                          <p:attrName>ppt_x</p:attrName>
                                        </p:attrNameLst>
                                      </p:cBhvr>
                                      <p:tavLst>
                                        <p:tav tm="0">
                                          <p:val>
                                            <p:strVal val="#ppt_x"/>
                                          </p:val>
                                        </p:tav>
                                        <p:tav tm="100000">
                                          <p:val>
                                            <p:strVal val="#ppt_x"/>
                                          </p:val>
                                        </p:tav>
                                      </p:tavLst>
                                    </p:anim>
                                    <p:anim calcmode="lin" valueType="num">
                                      <p:cBhvr additive="base">
                                        <p:cTn id="35" dur="500" fill="hold"/>
                                        <p:tgtEl>
                                          <p:spTgt spid="15369"/>
                                        </p:tgtEl>
                                        <p:attrNameLst>
                                          <p:attrName>ppt_y</p:attrName>
                                        </p:attrNameLst>
                                      </p:cBhvr>
                                      <p:tavLst>
                                        <p:tav tm="0">
                                          <p:val>
                                            <p:strVal val="0-#ppt_h/2"/>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15372"/>
                                        </p:tgtEl>
                                        <p:attrNameLst>
                                          <p:attrName>style.visibility</p:attrName>
                                        </p:attrNameLst>
                                      </p:cBhvr>
                                      <p:to>
                                        <p:strVal val="visible"/>
                                      </p:to>
                                    </p:set>
                                    <p:animEffect transition="in" filter="dissolve">
                                      <p:cBhvr>
                                        <p:cTn id="40" dur="500"/>
                                        <p:tgtEl>
                                          <p:spTgt spid="15372"/>
                                        </p:tgtEl>
                                      </p:cBhvr>
                                    </p:animEffect>
                                  </p:childTnLst>
                                </p:cTn>
                              </p:par>
                            </p:childTnLst>
                          </p:cTn>
                        </p:par>
                        <p:par>
                          <p:cTn id="41" fill="hold" nodeType="afterGroup">
                            <p:stCondLst>
                              <p:cond delay="500"/>
                            </p:stCondLst>
                            <p:childTnLst>
                              <p:par>
                                <p:cTn id="42" presetID="9" presetClass="entr" presetSubtype="0" fill="hold" grpId="0" nodeType="afterEffect">
                                  <p:stCondLst>
                                    <p:cond delay="0"/>
                                  </p:stCondLst>
                                  <p:childTnLst>
                                    <p:set>
                                      <p:cBhvr>
                                        <p:cTn id="43" dur="1" fill="hold">
                                          <p:stCondLst>
                                            <p:cond delay="0"/>
                                          </p:stCondLst>
                                        </p:cTn>
                                        <p:tgtEl>
                                          <p:spTgt spid="15371"/>
                                        </p:tgtEl>
                                        <p:attrNameLst>
                                          <p:attrName>style.visibility</p:attrName>
                                        </p:attrNameLst>
                                      </p:cBhvr>
                                      <p:to>
                                        <p:strVal val="visible"/>
                                      </p:to>
                                    </p:set>
                                    <p:animEffect transition="in" filter="dissolve">
                                      <p:cBhvr>
                                        <p:cTn id="44" dur="500"/>
                                        <p:tgtEl>
                                          <p:spTgt spid="153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autoUpdateAnimBg="0"/>
      <p:bldP spid="15366" grpId="0" animBg="1"/>
      <p:bldP spid="15367" grpId="0" animBg="1"/>
      <p:bldP spid="15368" grpId="0" animBg="1"/>
      <p:bldP spid="15370" grpId="0" autoUpdateAnimBg="0"/>
      <p:bldP spid="15371" grpId="0" animBg="1"/>
      <p:bldP spid="1537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304800" y="228600"/>
            <a:ext cx="85344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sz="2800" i="0">
                <a:solidFill>
                  <a:srgbClr val="008000"/>
                </a:solidFill>
                <a:latin typeface="Arial" panose="020B0604020202020204" pitchFamily="34" charset="0"/>
              </a:rPr>
              <a:t>The last thing we need to learn about functions for this section is something about their </a:t>
            </a:r>
            <a:r>
              <a:rPr lang="en-US" sz="2800" b="1" i="0" u="sng">
                <a:solidFill>
                  <a:srgbClr val="800080"/>
                </a:solidFill>
                <a:latin typeface="Arial" panose="020B0604020202020204" pitchFamily="34" charset="0"/>
              </a:rPr>
              <a:t>domain</a:t>
            </a:r>
            <a:r>
              <a:rPr lang="en-US" sz="2800" i="0">
                <a:solidFill>
                  <a:srgbClr val="008000"/>
                </a:solidFill>
                <a:latin typeface="Arial" panose="020B0604020202020204" pitchFamily="34" charset="0"/>
              </a:rPr>
              <a:t>.  Recall domain meant "Set A" which is the set of values you plug in for </a:t>
            </a:r>
            <a:r>
              <a:rPr lang="en-US" sz="2800">
                <a:solidFill>
                  <a:srgbClr val="008000"/>
                </a:solidFill>
                <a:latin typeface="Arial" panose="020B0604020202020204" pitchFamily="34" charset="0"/>
              </a:rPr>
              <a:t>x</a:t>
            </a:r>
            <a:r>
              <a:rPr lang="en-US" sz="2800" i="0">
                <a:solidFill>
                  <a:srgbClr val="008000"/>
                </a:solidFill>
                <a:latin typeface="Arial" panose="020B0604020202020204" pitchFamily="34" charset="0"/>
              </a:rPr>
              <a:t>.</a:t>
            </a:r>
          </a:p>
        </p:txBody>
      </p:sp>
      <p:sp>
        <p:nvSpPr>
          <p:cNvPr id="17411" name="Text Box 3"/>
          <p:cNvSpPr txBox="1">
            <a:spLocks noChangeArrowheads="1"/>
          </p:cNvSpPr>
          <p:nvPr/>
        </p:nvSpPr>
        <p:spPr bwMode="auto">
          <a:xfrm>
            <a:off x="228600" y="2286000"/>
            <a:ext cx="853440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solidFill>
                  <a:srgbClr val="800080"/>
                </a:solidFill>
                <a:latin typeface="Arial Black" panose="020B0A04020102020204" pitchFamily="34" charset="0"/>
              </a:rPr>
              <a:t>For the functions we will be dealing with, there are two "illegals":</a:t>
            </a:r>
          </a:p>
          <a:p>
            <a:pPr eaLnBrk="1" hangingPunct="1">
              <a:spcBef>
                <a:spcPct val="50000"/>
              </a:spcBef>
              <a:buFontTx/>
              <a:buAutoNum type="arabicPeriod"/>
            </a:pPr>
            <a:r>
              <a:rPr lang="en-US" i="0">
                <a:solidFill>
                  <a:srgbClr val="800080"/>
                </a:solidFill>
                <a:latin typeface="Arial Black" panose="020B0A04020102020204" pitchFamily="34" charset="0"/>
              </a:rPr>
              <a:t>You can't divide by zero (denominator (bottom) of a fraction can't be zero)</a:t>
            </a:r>
          </a:p>
          <a:p>
            <a:pPr eaLnBrk="1" hangingPunct="1">
              <a:spcBef>
                <a:spcPct val="50000"/>
              </a:spcBef>
              <a:buFontTx/>
              <a:buAutoNum type="arabicPeriod"/>
            </a:pPr>
            <a:r>
              <a:rPr lang="en-US" i="0">
                <a:solidFill>
                  <a:srgbClr val="800080"/>
                </a:solidFill>
                <a:latin typeface="Arial Black" panose="020B0A04020102020204" pitchFamily="34" charset="0"/>
              </a:rPr>
              <a:t>You can't take the square root (or even root) of a negative number</a:t>
            </a:r>
          </a:p>
        </p:txBody>
      </p:sp>
      <p:pic>
        <p:nvPicPr>
          <p:cNvPr id="16388" name="Picture 4" descr="collegeLog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86750" y="0"/>
            <a:ext cx="857250"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fill="hold" grpId="0" nodeType="clickEffect">
                                  <p:stCondLst>
                                    <p:cond delay="0"/>
                                  </p:stCondLst>
                                  <p:childTnLst>
                                    <p:set>
                                      <p:cBhvr>
                                        <p:cTn id="6" dur="1" fill="hold">
                                          <p:stCondLst>
                                            <p:cond delay="0"/>
                                          </p:stCondLst>
                                        </p:cTn>
                                        <p:tgtEl>
                                          <p:spTgt spid="17411"/>
                                        </p:tgtEl>
                                        <p:attrNameLst>
                                          <p:attrName>style.visibility</p:attrName>
                                        </p:attrNameLst>
                                      </p:cBhvr>
                                      <p:to>
                                        <p:strVal val="visible"/>
                                      </p:to>
                                    </p:set>
                                    <p:anim calcmode="lin" valueType="num">
                                      <p:cBhvr additive="base">
                                        <p:cTn id="7" dur="500" fill="hold"/>
                                        <p:tgtEl>
                                          <p:spTgt spid="17411"/>
                                        </p:tgtEl>
                                        <p:attrNameLst>
                                          <p:attrName>ppt_x</p:attrName>
                                        </p:attrNameLst>
                                      </p:cBhvr>
                                      <p:tavLst>
                                        <p:tav tm="0">
                                          <p:val>
                                            <p:strVal val="1+#ppt_w/2"/>
                                          </p:val>
                                        </p:tav>
                                        <p:tav tm="100000">
                                          <p:val>
                                            <p:strVal val="#ppt_x"/>
                                          </p:val>
                                        </p:tav>
                                      </p:tavLst>
                                    </p:anim>
                                    <p:anim calcmode="lin" valueType="num">
                                      <p:cBhvr additive="base">
                                        <p:cTn id="8" dur="500" fill="hold"/>
                                        <p:tgtEl>
                                          <p:spTgt spid="174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Text Box 2"/>
          <p:cNvSpPr txBox="1">
            <a:spLocks noChangeArrowheads="1"/>
          </p:cNvSpPr>
          <p:nvPr/>
        </p:nvSpPr>
        <p:spPr bwMode="auto">
          <a:xfrm>
            <a:off x="381000" y="381000"/>
            <a:ext cx="845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i="0">
                <a:solidFill>
                  <a:srgbClr val="800080"/>
                </a:solidFill>
                <a:latin typeface="Arial" panose="020B0604020202020204" pitchFamily="34" charset="0"/>
              </a:rPr>
              <a:t>Let's find the domain of h(x)</a:t>
            </a:r>
          </a:p>
        </p:txBody>
      </p:sp>
      <p:graphicFrame>
        <p:nvGraphicFramePr>
          <p:cNvPr id="5122" name="Object 3"/>
          <p:cNvGraphicFramePr>
            <a:graphicFrameLocks noChangeAspect="1"/>
          </p:cNvGraphicFramePr>
          <p:nvPr/>
        </p:nvGraphicFramePr>
        <p:xfrm>
          <a:off x="4419600" y="914400"/>
          <a:ext cx="2579688" cy="730250"/>
        </p:xfrm>
        <a:graphic>
          <a:graphicData uri="http://schemas.openxmlformats.org/presentationml/2006/ole">
            <mc:AlternateContent xmlns:mc="http://schemas.openxmlformats.org/markup-compatibility/2006">
              <mc:Choice xmlns:v="urn:schemas-microsoft-com:vml" Requires="v">
                <p:oleObj spid="_x0000_s5135" name="Equation" r:id="rId3" imgW="850680" imgH="241200" progId="Equation.3">
                  <p:embed/>
                </p:oleObj>
              </mc:Choice>
              <mc:Fallback>
                <p:oleObj name="Equation" r:id="rId3" imgW="850680" imgH="241200"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914400"/>
                        <a:ext cx="2579688" cy="730250"/>
                      </a:xfrm>
                      <a:prstGeom prst="rect">
                        <a:avLst/>
                      </a:prstGeom>
                      <a:solidFill>
                        <a:srgbClr val="CCFFC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460" name="Text Box 4"/>
          <p:cNvSpPr txBox="1">
            <a:spLocks noChangeArrowheads="1"/>
          </p:cNvSpPr>
          <p:nvPr/>
        </p:nvSpPr>
        <p:spPr bwMode="auto">
          <a:xfrm>
            <a:off x="304800" y="3200400"/>
            <a:ext cx="8588375" cy="1800225"/>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sz="2800" i="0"/>
              <a:t>We have to be careful what </a:t>
            </a:r>
            <a:r>
              <a:rPr lang="en-US" sz="2800"/>
              <a:t>x</a:t>
            </a:r>
            <a:r>
              <a:rPr lang="en-US" sz="2800" i="0"/>
              <a:t>'s we use so that the second "illegal" of square rooting a negative doesn't happen. This means the "stuff" under the square root must be greater than or equal to zero (maths way of saying "not negative").</a:t>
            </a:r>
            <a:endParaRPr lang="en-US" sz="2800" b="1" i="0"/>
          </a:p>
        </p:txBody>
      </p:sp>
      <p:sp>
        <p:nvSpPr>
          <p:cNvPr id="19464" name="AutoShape 8"/>
          <p:cNvSpPr>
            <a:spLocks noChangeArrowheads="1"/>
          </p:cNvSpPr>
          <p:nvPr/>
        </p:nvSpPr>
        <p:spPr bwMode="auto">
          <a:xfrm>
            <a:off x="6019800" y="1066800"/>
            <a:ext cx="990600" cy="457200"/>
          </a:xfrm>
          <a:prstGeom prst="roundRect">
            <a:avLst>
              <a:gd name="adj" fmla="val 16667"/>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p>
        </p:txBody>
      </p:sp>
      <p:sp>
        <p:nvSpPr>
          <p:cNvPr id="19467" name="Text Box 11"/>
          <p:cNvSpPr txBox="1">
            <a:spLocks noChangeArrowheads="1"/>
          </p:cNvSpPr>
          <p:nvPr/>
        </p:nvSpPr>
        <p:spPr bwMode="auto">
          <a:xfrm>
            <a:off x="1371600" y="1752600"/>
            <a:ext cx="46482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b="1" i="0">
                <a:solidFill>
                  <a:srgbClr val="FF0000"/>
                </a:solidFill>
              </a:rPr>
              <a:t>Can't be negative so must be </a:t>
            </a:r>
            <a:r>
              <a:rPr lang="en-US" sz="2800" b="1" i="0">
                <a:solidFill>
                  <a:srgbClr val="FF0000"/>
                </a:solidFill>
                <a:cs typeface="Times New Roman" panose="02020603050405020304" pitchFamily="18" charset="0"/>
                <a:sym typeface="WP MathA" pitchFamily="2" charset="2"/>
              </a:rPr>
              <a:t>≥ </a:t>
            </a:r>
            <a:r>
              <a:rPr lang="en-US" b="1" i="0">
                <a:solidFill>
                  <a:srgbClr val="FF0000"/>
                </a:solidFill>
                <a:sym typeface="WP MathA" pitchFamily="2" charset="2"/>
              </a:rPr>
              <a:t>0</a:t>
            </a:r>
            <a:endParaRPr lang="en-US" b="1" i="0">
              <a:solidFill>
                <a:srgbClr val="FF0000"/>
              </a:solidFill>
            </a:endParaRPr>
          </a:p>
        </p:txBody>
      </p:sp>
      <p:sp>
        <p:nvSpPr>
          <p:cNvPr id="19468" name="Line 12"/>
          <p:cNvSpPr>
            <a:spLocks noChangeShapeType="1"/>
          </p:cNvSpPr>
          <p:nvPr/>
        </p:nvSpPr>
        <p:spPr bwMode="auto">
          <a:xfrm flipV="1">
            <a:off x="5791200" y="1524000"/>
            <a:ext cx="457200" cy="5334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aphicFrame>
        <p:nvGraphicFramePr>
          <p:cNvPr id="19470" name="Object 14"/>
          <p:cNvGraphicFramePr>
            <a:graphicFrameLocks noChangeAspect="1"/>
          </p:cNvGraphicFramePr>
          <p:nvPr/>
        </p:nvGraphicFramePr>
        <p:xfrm>
          <a:off x="838200" y="2362200"/>
          <a:ext cx="1676400" cy="534988"/>
        </p:xfrm>
        <a:graphic>
          <a:graphicData uri="http://schemas.openxmlformats.org/presentationml/2006/ole">
            <mc:AlternateContent xmlns:mc="http://schemas.openxmlformats.org/markup-compatibility/2006">
              <mc:Choice xmlns:v="urn:schemas-microsoft-com:vml" Requires="v">
                <p:oleObj spid="_x0000_s5136" name="Equation" r:id="rId5" imgW="558720" imgH="177480" progId="Equation.3">
                  <p:embed/>
                </p:oleObj>
              </mc:Choice>
              <mc:Fallback>
                <p:oleObj name="Equation" r:id="rId5" imgW="558720" imgH="177480" progId="Equation.3">
                  <p:embed/>
                  <p:pic>
                    <p:nvPicPr>
                      <p:cNvPr id="0" name="Object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 y="2362200"/>
                        <a:ext cx="1676400" cy="534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471" name="Text Box 15"/>
          <p:cNvSpPr txBox="1">
            <a:spLocks noChangeArrowheads="1"/>
          </p:cNvSpPr>
          <p:nvPr/>
        </p:nvSpPr>
        <p:spPr bwMode="auto">
          <a:xfrm>
            <a:off x="2819400" y="2286000"/>
            <a:ext cx="10668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spcBef>
                <a:spcPct val="50000"/>
              </a:spcBef>
            </a:pPr>
            <a:r>
              <a:rPr lang="en-US" b="1" i="0">
                <a:solidFill>
                  <a:srgbClr val="FF0000"/>
                </a:solidFill>
              </a:rPr>
              <a:t>solve this</a:t>
            </a:r>
          </a:p>
        </p:txBody>
      </p:sp>
      <p:sp>
        <p:nvSpPr>
          <p:cNvPr id="19474" name="Line 18"/>
          <p:cNvSpPr>
            <a:spLocks noChangeShapeType="1"/>
          </p:cNvSpPr>
          <p:nvPr/>
        </p:nvSpPr>
        <p:spPr bwMode="auto">
          <a:xfrm flipH="1">
            <a:off x="2514600" y="2667000"/>
            <a:ext cx="4572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aphicFrame>
        <p:nvGraphicFramePr>
          <p:cNvPr id="19475" name="Object 19"/>
          <p:cNvGraphicFramePr>
            <a:graphicFrameLocks noChangeAspect="1"/>
          </p:cNvGraphicFramePr>
          <p:nvPr/>
        </p:nvGraphicFramePr>
        <p:xfrm>
          <a:off x="5105400" y="2438400"/>
          <a:ext cx="1066800" cy="534988"/>
        </p:xfrm>
        <a:graphic>
          <a:graphicData uri="http://schemas.openxmlformats.org/presentationml/2006/ole">
            <mc:AlternateContent xmlns:mc="http://schemas.openxmlformats.org/markup-compatibility/2006">
              <mc:Choice xmlns:v="urn:schemas-microsoft-com:vml" Requires="v">
                <p:oleObj spid="_x0000_s5137" name="Equation" r:id="rId7" imgW="355320" imgH="177480" progId="Equation.3">
                  <p:embed/>
                </p:oleObj>
              </mc:Choice>
              <mc:Fallback>
                <p:oleObj name="Equation" r:id="rId7" imgW="355320" imgH="177480" progId="Equation.3">
                  <p:embed/>
                  <p:pic>
                    <p:nvPicPr>
                      <p:cNvPr id="0" name="Object 1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5400" y="2438400"/>
                        <a:ext cx="1066800" cy="534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476" name="Text Box 20"/>
          <p:cNvSpPr txBox="1">
            <a:spLocks noChangeArrowheads="1"/>
          </p:cNvSpPr>
          <p:nvPr/>
        </p:nvSpPr>
        <p:spPr bwMode="auto">
          <a:xfrm>
            <a:off x="1447800" y="5410200"/>
            <a:ext cx="5562600" cy="1250950"/>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sz="2800" i="0"/>
              <a:t>So the answer is:</a:t>
            </a:r>
          </a:p>
          <a:p>
            <a:pPr eaLnBrk="1" hangingPunct="1">
              <a:spcBef>
                <a:spcPct val="50000"/>
              </a:spcBef>
            </a:pPr>
            <a:r>
              <a:rPr lang="en-US" sz="2800" i="0"/>
              <a:t>All real numbers </a:t>
            </a:r>
            <a:r>
              <a:rPr lang="en-US" sz="2800"/>
              <a:t>x</a:t>
            </a:r>
            <a:r>
              <a:rPr lang="en-US" sz="2800" i="0"/>
              <a:t> such that </a:t>
            </a:r>
            <a:r>
              <a:rPr lang="en-US" sz="2800"/>
              <a:t>x</a:t>
            </a:r>
            <a:r>
              <a:rPr lang="en-US" sz="2800" i="0"/>
              <a:t> </a:t>
            </a:r>
            <a:r>
              <a:rPr lang="en-US" sz="3200" b="1" i="0">
                <a:cs typeface="Times New Roman" panose="02020603050405020304" pitchFamily="18" charset="0"/>
                <a:sym typeface="WP MathA" pitchFamily="2" charset="2"/>
              </a:rPr>
              <a:t>≠ </a:t>
            </a:r>
            <a:r>
              <a:rPr lang="en-US" sz="2800" i="0">
                <a:sym typeface="WP MathA" pitchFamily="2" charset="2"/>
              </a:rPr>
              <a:t>4</a:t>
            </a:r>
            <a:endParaRPr lang="en-US" sz="2800" b="1" i="0"/>
          </a:p>
        </p:txBody>
      </p:sp>
      <p:sp>
        <p:nvSpPr>
          <p:cNvPr id="19479" name="Line 23"/>
          <p:cNvSpPr>
            <a:spLocks noChangeShapeType="1"/>
          </p:cNvSpPr>
          <p:nvPr/>
        </p:nvSpPr>
        <p:spPr bwMode="auto">
          <a:xfrm>
            <a:off x="3886200" y="2667000"/>
            <a:ext cx="10668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pic>
        <p:nvPicPr>
          <p:cNvPr id="5134" name="Picture 13" descr="collegeLogo.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8286750" y="0"/>
            <a:ext cx="85725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fill="hold" grpId="0" nodeType="clickEffect">
                                  <p:stCondLst>
                                    <p:cond delay="0"/>
                                  </p:stCondLst>
                                  <p:childTnLst>
                                    <p:set>
                                      <p:cBhvr>
                                        <p:cTn id="6" dur="1" fill="hold">
                                          <p:stCondLst>
                                            <p:cond delay="0"/>
                                          </p:stCondLst>
                                        </p:cTn>
                                        <p:tgtEl>
                                          <p:spTgt spid="19460"/>
                                        </p:tgtEl>
                                        <p:attrNameLst>
                                          <p:attrName>style.visibility</p:attrName>
                                        </p:attrNameLst>
                                      </p:cBhvr>
                                      <p:to>
                                        <p:strVal val="visible"/>
                                      </p:to>
                                    </p:set>
                                    <p:anim calcmode="lin" valueType="num">
                                      <p:cBhvr additive="base">
                                        <p:cTn id="7" dur="500" fill="hold"/>
                                        <p:tgtEl>
                                          <p:spTgt spid="19460"/>
                                        </p:tgtEl>
                                        <p:attrNameLst>
                                          <p:attrName>ppt_x</p:attrName>
                                        </p:attrNameLst>
                                      </p:cBhvr>
                                      <p:tavLst>
                                        <p:tav tm="0">
                                          <p:val>
                                            <p:strVal val="1+#ppt_w/2"/>
                                          </p:val>
                                        </p:tav>
                                        <p:tav tm="100000">
                                          <p:val>
                                            <p:strVal val="#ppt_x"/>
                                          </p:val>
                                        </p:tav>
                                      </p:tavLst>
                                    </p:anim>
                                    <p:anim calcmode="lin" valueType="num">
                                      <p:cBhvr additive="base">
                                        <p:cTn id="8" dur="500" fill="hold"/>
                                        <p:tgtEl>
                                          <p:spTgt spid="1946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19464"/>
                                        </p:tgtEl>
                                        <p:attrNameLst>
                                          <p:attrName>style.visibility</p:attrName>
                                        </p:attrNameLst>
                                      </p:cBhvr>
                                      <p:to>
                                        <p:strVal val="visible"/>
                                      </p:to>
                                    </p:set>
                                    <p:animEffect transition="in" filter="dissolve">
                                      <p:cBhvr>
                                        <p:cTn id="13" dur="500"/>
                                        <p:tgtEl>
                                          <p:spTgt spid="19464"/>
                                        </p:tgtEl>
                                      </p:cBhvr>
                                    </p:animEffect>
                                  </p:childTnLst>
                                </p:cTn>
                              </p:par>
                            </p:childTnLst>
                          </p:cTn>
                        </p:par>
                        <p:par>
                          <p:cTn id="14" fill="hold" nodeType="afterGroup">
                            <p:stCondLst>
                              <p:cond delay="500"/>
                            </p:stCondLst>
                            <p:childTnLst>
                              <p:par>
                                <p:cTn id="15" presetID="4" presetClass="entr" presetSubtype="32" fill="hold" grpId="0" nodeType="afterEffect">
                                  <p:stCondLst>
                                    <p:cond delay="0"/>
                                  </p:stCondLst>
                                  <p:childTnLst>
                                    <p:set>
                                      <p:cBhvr>
                                        <p:cTn id="16" dur="1" fill="hold">
                                          <p:stCondLst>
                                            <p:cond delay="0"/>
                                          </p:stCondLst>
                                        </p:cTn>
                                        <p:tgtEl>
                                          <p:spTgt spid="19467"/>
                                        </p:tgtEl>
                                        <p:attrNameLst>
                                          <p:attrName>style.visibility</p:attrName>
                                        </p:attrNameLst>
                                      </p:cBhvr>
                                      <p:to>
                                        <p:strVal val="visible"/>
                                      </p:to>
                                    </p:set>
                                    <p:animEffect transition="in" filter="box(out)">
                                      <p:cBhvr>
                                        <p:cTn id="17" dur="500"/>
                                        <p:tgtEl>
                                          <p:spTgt spid="19467"/>
                                        </p:tgtEl>
                                      </p:cBhvr>
                                    </p:animEffect>
                                  </p:childTnLst>
                                </p:cTn>
                              </p:par>
                            </p:childTnLst>
                          </p:cTn>
                        </p:par>
                        <p:par>
                          <p:cTn id="18" fill="hold" nodeType="afterGroup">
                            <p:stCondLst>
                              <p:cond delay="1000"/>
                            </p:stCondLst>
                            <p:childTnLst>
                              <p:par>
                                <p:cTn id="19" presetID="22" presetClass="entr" presetSubtype="4" fill="hold" grpId="0" nodeType="afterEffect">
                                  <p:stCondLst>
                                    <p:cond delay="0"/>
                                  </p:stCondLst>
                                  <p:childTnLst>
                                    <p:set>
                                      <p:cBhvr>
                                        <p:cTn id="20" dur="1" fill="hold">
                                          <p:stCondLst>
                                            <p:cond delay="0"/>
                                          </p:stCondLst>
                                        </p:cTn>
                                        <p:tgtEl>
                                          <p:spTgt spid="19468"/>
                                        </p:tgtEl>
                                        <p:attrNameLst>
                                          <p:attrName>style.visibility</p:attrName>
                                        </p:attrNameLst>
                                      </p:cBhvr>
                                      <p:to>
                                        <p:strVal val="visible"/>
                                      </p:to>
                                    </p:set>
                                    <p:animEffect transition="in" filter="wipe(down)">
                                      <p:cBhvr>
                                        <p:cTn id="21" dur="500"/>
                                        <p:tgtEl>
                                          <p:spTgt spid="19468"/>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5" presetClass="entr" presetSubtype="0" fill="hold" nodeType="clickEffect">
                                  <p:stCondLst>
                                    <p:cond delay="0"/>
                                  </p:stCondLst>
                                  <p:childTnLst>
                                    <p:set>
                                      <p:cBhvr>
                                        <p:cTn id="25" dur="1" fill="hold">
                                          <p:stCondLst>
                                            <p:cond delay="0"/>
                                          </p:stCondLst>
                                        </p:cTn>
                                        <p:tgtEl>
                                          <p:spTgt spid="19470"/>
                                        </p:tgtEl>
                                        <p:attrNameLst>
                                          <p:attrName>style.visibility</p:attrName>
                                        </p:attrNameLst>
                                      </p:cBhvr>
                                      <p:to>
                                        <p:strVal val="visible"/>
                                      </p:to>
                                    </p:set>
                                    <p:anim calcmode="lin" valueType="num">
                                      <p:cBhvr>
                                        <p:cTn id="26" dur="1000" fill="hold"/>
                                        <p:tgtEl>
                                          <p:spTgt spid="19470"/>
                                        </p:tgtEl>
                                        <p:attrNameLst>
                                          <p:attrName>ppt_w</p:attrName>
                                        </p:attrNameLst>
                                      </p:cBhvr>
                                      <p:tavLst>
                                        <p:tav tm="0">
                                          <p:val>
                                            <p:fltVal val="0"/>
                                          </p:val>
                                        </p:tav>
                                        <p:tav tm="100000">
                                          <p:val>
                                            <p:strVal val="#ppt_w"/>
                                          </p:val>
                                        </p:tav>
                                      </p:tavLst>
                                    </p:anim>
                                    <p:anim calcmode="lin" valueType="num">
                                      <p:cBhvr>
                                        <p:cTn id="27" dur="1000" fill="hold"/>
                                        <p:tgtEl>
                                          <p:spTgt spid="19470"/>
                                        </p:tgtEl>
                                        <p:attrNameLst>
                                          <p:attrName>ppt_h</p:attrName>
                                        </p:attrNameLst>
                                      </p:cBhvr>
                                      <p:tavLst>
                                        <p:tav tm="0">
                                          <p:val>
                                            <p:fltVal val="0"/>
                                          </p:val>
                                        </p:tav>
                                        <p:tav tm="100000">
                                          <p:val>
                                            <p:strVal val="#ppt_h"/>
                                          </p:val>
                                        </p:tav>
                                      </p:tavLst>
                                    </p:anim>
                                    <p:anim calcmode="lin" valueType="num">
                                      <p:cBhvr>
                                        <p:cTn id="28" dur="1000" fill="hold"/>
                                        <p:tgtEl>
                                          <p:spTgt spid="19470"/>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19470"/>
                                        </p:tgtEl>
                                        <p:attrNameLst>
                                          <p:attrName>ppt_y</p:attrName>
                                        </p:attrNameLst>
                                      </p:cBhvr>
                                      <p:tavLst>
                                        <p:tav tm="0" fmla="#ppt_y+(sin(-2*pi*(1-$))*-#ppt_x+cos(-2*pi*(1-$))*(1-#ppt_y))*(1-$)">
                                          <p:val>
                                            <p:fltVal val="0"/>
                                          </p:val>
                                        </p:tav>
                                        <p:tav tm="100000">
                                          <p:val>
                                            <p:fltVal val="1"/>
                                          </p:val>
                                        </p:tav>
                                      </p:tavLst>
                                    </p:anim>
                                  </p:childTnLst>
                                </p:cTn>
                              </p:par>
                            </p:childTnLst>
                          </p:cTn>
                        </p:par>
                        <p:par>
                          <p:cTn id="30" fill="hold" nodeType="afterGroup">
                            <p:stCondLst>
                              <p:cond delay="1000"/>
                            </p:stCondLst>
                            <p:childTnLst>
                              <p:par>
                                <p:cTn id="31" presetID="12" presetClass="entr" presetSubtype="2" fill="hold" grpId="0" nodeType="afterEffect">
                                  <p:stCondLst>
                                    <p:cond delay="0"/>
                                  </p:stCondLst>
                                  <p:childTnLst>
                                    <p:set>
                                      <p:cBhvr>
                                        <p:cTn id="32" dur="1" fill="hold">
                                          <p:stCondLst>
                                            <p:cond delay="0"/>
                                          </p:stCondLst>
                                        </p:cTn>
                                        <p:tgtEl>
                                          <p:spTgt spid="19471"/>
                                        </p:tgtEl>
                                        <p:attrNameLst>
                                          <p:attrName>style.visibility</p:attrName>
                                        </p:attrNameLst>
                                      </p:cBhvr>
                                      <p:to>
                                        <p:strVal val="visible"/>
                                      </p:to>
                                    </p:set>
                                    <p:animEffect transition="in" filter="slide(fromRight)">
                                      <p:cBhvr>
                                        <p:cTn id="33" dur="500"/>
                                        <p:tgtEl>
                                          <p:spTgt spid="19471"/>
                                        </p:tgtEl>
                                      </p:cBhvr>
                                    </p:animEffect>
                                  </p:childTnLst>
                                </p:cTn>
                              </p:par>
                            </p:childTnLst>
                          </p:cTn>
                        </p:par>
                        <p:par>
                          <p:cTn id="34" fill="hold" nodeType="afterGroup">
                            <p:stCondLst>
                              <p:cond delay="1500"/>
                            </p:stCondLst>
                            <p:childTnLst>
                              <p:par>
                                <p:cTn id="35" presetID="22" presetClass="entr" presetSubtype="2" fill="hold" grpId="0" nodeType="afterEffect">
                                  <p:stCondLst>
                                    <p:cond delay="0"/>
                                  </p:stCondLst>
                                  <p:childTnLst>
                                    <p:set>
                                      <p:cBhvr>
                                        <p:cTn id="36" dur="1" fill="hold">
                                          <p:stCondLst>
                                            <p:cond delay="0"/>
                                          </p:stCondLst>
                                        </p:cTn>
                                        <p:tgtEl>
                                          <p:spTgt spid="19474"/>
                                        </p:tgtEl>
                                        <p:attrNameLst>
                                          <p:attrName>style.visibility</p:attrName>
                                        </p:attrNameLst>
                                      </p:cBhvr>
                                      <p:to>
                                        <p:strVal val="visible"/>
                                      </p:to>
                                    </p:set>
                                    <p:animEffect transition="in" filter="wipe(right)">
                                      <p:cBhvr>
                                        <p:cTn id="37" dur="500"/>
                                        <p:tgtEl>
                                          <p:spTgt spid="1947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9479"/>
                                        </p:tgtEl>
                                        <p:attrNameLst>
                                          <p:attrName>style.visibility</p:attrName>
                                        </p:attrNameLst>
                                      </p:cBhvr>
                                      <p:to>
                                        <p:strVal val="visible"/>
                                      </p:to>
                                    </p:set>
                                    <p:animEffect transition="in" filter="wipe(left)">
                                      <p:cBhvr>
                                        <p:cTn id="42" dur="500"/>
                                        <p:tgtEl>
                                          <p:spTgt spid="19479"/>
                                        </p:tgtEl>
                                      </p:cBhvr>
                                    </p:animEffect>
                                  </p:childTnLst>
                                </p:cTn>
                              </p:par>
                            </p:childTnLst>
                          </p:cTn>
                        </p:par>
                        <p:par>
                          <p:cTn id="43" fill="hold" nodeType="afterGroup">
                            <p:stCondLst>
                              <p:cond delay="500"/>
                            </p:stCondLst>
                            <p:childTnLst>
                              <p:par>
                                <p:cTn id="44" presetID="22" presetClass="entr" presetSubtype="8" fill="hold" nodeType="afterEffect">
                                  <p:stCondLst>
                                    <p:cond delay="0"/>
                                  </p:stCondLst>
                                  <p:childTnLst>
                                    <p:set>
                                      <p:cBhvr>
                                        <p:cTn id="45" dur="1" fill="hold">
                                          <p:stCondLst>
                                            <p:cond delay="0"/>
                                          </p:stCondLst>
                                        </p:cTn>
                                        <p:tgtEl>
                                          <p:spTgt spid="19475"/>
                                        </p:tgtEl>
                                        <p:attrNameLst>
                                          <p:attrName>style.visibility</p:attrName>
                                        </p:attrNameLst>
                                      </p:cBhvr>
                                      <p:to>
                                        <p:strVal val="visible"/>
                                      </p:to>
                                    </p:set>
                                    <p:animEffect transition="in" filter="wipe(left)">
                                      <p:cBhvr>
                                        <p:cTn id="46" dur="500"/>
                                        <p:tgtEl>
                                          <p:spTgt spid="19475"/>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7" presetClass="entr" presetSubtype="8" fill="hold" grpId="0" nodeType="clickEffect">
                                  <p:stCondLst>
                                    <p:cond delay="0"/>
                                  </p:stCondLst>
                                  <p:childTnLst>
                                    <p:set>
                                      <p:cBhvr>
                                        <p:cTn id="50" dur="1" fill="hold">
                                          <p:stCondLst>
                                            <p:cond delay="0"/>
                                          </p:stCondLst>
                                        </p:cTn>
                                        <p:tgtEl>
                                          <p:spTgt spid="19476"/>
                                        </p:tgtEl>
                                        <p:attrNameLst>
                                          <p:attrName>style.visibility</p:attrName>
                                        </p:attrNameLst>
                                      </p:cBhvr>
                                      <p:to>
                                        <p:strVal val="visible"/>
                                      </p:to>
                                    </p:set>
                                    <p:anim calcmode="lin" valueType="num">
                                      <p:cBhvr>
                                        <p:cTn id="51" dur="500" fill="hold"/>
                                        <p:tgtEl>
                                          <p:spTgt spid="19476"/>
                                        </p:tgtEl>
                                        <p:attrNameLst>
                                          <p:attrName>ppt_x</p:attrName>
                                        </p:attrNameLst>
                                      </p:cBhvr>
                                      <p:tavLst>
                                        <p:tav tm="0">
                                          <p:val>
                                            <p:strVal val="#ppt_x-#ppt_w/2"/>
                                          </p:val>
                                        </p:tav>
                                        <p:tav tm="100000">
                                          <p:val>
                                            <p:strVal val="#ppt_x"/>
                                          </p:val>
                                        </p:tav>
                                      </p:tavLst>
                                    </p:anim>
                                    <p:anim calcmode="lin" valueType="num">
                                      <p:cBhvr>
                                        <p:cTn id="52" dur="500" fill="hold"/>
                                        <p:tgtEl>
                                          <p:spTgt spid="19476"/>
                                        </p:tgtEl>
                                        <p:attrNameLst>
                                          <p:attrName>ppt_y</p:attrName>
                                        </p:attrNameLst>
                                      </p:cBhvr>
                                      <p:tavLst>
                                        <p:tav tm="0">
                                          <p:val>
                                            <p:strVal val="#ppt_y"/>
                                          </p:val>
                                        </p:tav>
                                        <p:tav tm="100000">
                                          <p:val>
                                            <p:strVal val="#ppt_y"/>
                                          </p:val>
                                        </p:tav>
                                      </p:tavLst>
                                    </p:anim>
                                    <p:anim calcmode="lin" valueType="num">
                                      <p:cBhvr>
                                        <p:cTn id="53" dur="500" fill="hold"/>
                                        <p:tgtEl>
                                          <p:spTgt spid="19476"/>
                                        </p:tgtEl>
                                        <p:attrNameLst>
                                          <p:attrName>ppt_w</p:attrName>
                                        </p:attrNameLst>
                                      </p:cBhvr>
                                      <p:tavLst>
                                        <p:tav tm="0">
                                          <p:val>
                                            <p:fltVal val="0"/>
                                          </p:val>
                                        </p:tav>
                                        <p:tav tm="100000">
                                          <p:val>
                                            <p:strVal val="#ppt_w"/>
                                          </p:val>
                                        </p:tav>
                                      </p:tavLst>
                                    </p:anim>
                                    <p:anim calcmode="lin" valueType="num">
                                      <p:cBhvr>
                                        <p:cTn id="54" dur="500" fill="hold"/>
                                        <p:tgtEl>
                                          <p:spTgt spid="194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animBg="1" autoUpdateAnimBg="0"/>
      <p:bldP spid="19464" grpId="0" animBg="1"/>
      <p:bldP spid="19467" grpId="0" autoUpdateAnimBg="0"/>
      <p:bldP spid="19468" grpId="0" animBg="1"/>
      <p:bldP spid="19471" grpId="0" autoUpdateAnimBg="0"/>
      <p:bldP spid="19474" grpId="0" animBg="1"/>
      <p:bldP spid="19476" grpId="0" animBg="1" autoUpdateAnimBg="0"/>
      <p:bldP spid="1947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1219200" y="228600"/>
            <a:ext cx="6934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spcBef>
                <a:spcPct val="50000"/>
              </a:spcBef>
            </a:pPr>
            <a:r>
              <a:rPr lang="en-US" sz="3200" i="0">
                <a:solidFill>
                  <a:srgbClr val="800080"/>
                </a:solidFill>
                <a:latin typeface="Arial Black" panose="020B0A04020102020204" pitchFamily="34" charset="0"/>
              </a:rPr>
              <a:t>Summary of How to Find the Domain of a Function</a:t>
            </a:r>
          </a:p>
        </p:txBody>
      </p:sp>
      <p:sp>
        <p:nvSpPr>
          <p:cNvPr id="17411" name="Text Box 3"/>
          <p:cNvSpPr txBox="1">
            <a:spLocks noChangeArrowheads="1"/>
          </p:cNvSpPr>
          <p:nvPr/>
        </p:nvSpPr>
        <p:spPr bwMode="auto">
          <a:xfrm>
            <a:off x="228600" y="1295400"/>
            <a:ext cx="8610600" cy="459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buFontTx/>
              <a:buChar char="•"/>
            </a:pPr>
            <a:r>
              <a:rPr lang="en-US" i="0">
                <a:solidFill>
                  <a:srgbClr val="800080"/>
                </a:solidFill>
                <a:latin typeface="Arial" panose="020B0604020202020204" pitchFamily="34" charset="0"/>
              </a:rPr>
              <a:t>  Look for any fractions or square roots that could cause one of the two "illegals" to happen.  If there aren't any, then the domain is </a:t>
            </a:r>
            <a:r>
              <a:rPr lang="en-US" b="1" i="0">
                <a:solidFill>
                  <a:srgbClr val="800080"/>
                </a:solidFill>
                <a:latin typeface="Arial" panose="020B0604020202020204" pitchFamily="34" charset="0"/>
              </a:rPr>
              <a:t>All real numbers </a:t>
            </a:r>
            <a:r>
              <a:rPr lang="en-US" b="1">
                <a:solidFill>
                  <a:srgbClr val="800080"/>
                </a:solidFill>
                <a:latin typeface="Arial" panose="020B0604020202020204" pitchFamily="34" charset="0"/>
              </a:rPr>
              <a:t>x</a:t>
            </a:r>
            <a:r>
              <a:rPr lang="en-US" i="0">
                <a:solidFill>
                  <a:srgbClr val="800080"/>
                </a:solidFill>
                <a:latin typeface="Arial" panose="020B0604020202020204" pitchFamily="34" charset="0"/>
              </a:rPr>
              <a:t>.</a:t>
            </a:r>
          </a:p>
          <a:p>
            <a:pPr eaLnBrk="1" hangingPunct="1">
              <a:spcBef>
                <a:spcPct val="50000"/>
              </a:spcBef>
              <a:buFontTx/>
              <a:buChar char="•"/>
            </a:pPr>
            <a:r>
              <a:rPr lang="en-US" i="0">
                <a:solidFill>
                  <a:srgbClr val="800080"/>
                </a:solidFill>
                <a:latin typeface="Arial" panose="020B0604020202020204" pitchFamily="34" charset="0"/>
              </a:rPr>
              <a:t>  If there are fractions, figure out what values would make the bottom equal zero and those are the values you can't use.  The answer would be: </a:t>
            </a:r>
            <a:r>
              <a:rPr lang="en-US" b="1" i="0">
                <a:solidFill>
                  <a:srgbClr val="800080"/>
                </a:solidFill>
                <a:latin typeface="Arial" panose="020B0604020202020204" pitchFamily="34" charset="0"/>
              </a:rPr>
              <a:t>All real numbers x such that </a:t>
            </a:r>
            <a:r>
              <a:rPr lang="en-US" b="1">
                <a:solidFill>
                  <a:srgbClr val="800080"/>
                </a:solidFill>
                <a:latin typeface="Arial" panose="020B0604020202020204" pitchFamily="34" charset="0"/>
              </a:rPr>
              <a:t>x</a:t>
            </a:r>
            <a:r>
              <a:rPr lang="en-US" b="1" i="0">
                <a:solidFill>
                  <a:srgbClr val="800080"/>
                </a:solidFill>
                <a:latin typeface="Arial" panose="020B0604020202020204" pitchFamily="34" charset="0"/>
              </a:rPr>
              <a:t> </a:t>
            </a:r>
            <a:r>
              <a:rPr lang="en-US" b="1" i="0">
                <a:solidFill>
                  <a:srgbClr val="800080"/>
                </a:solidFill>
                <a:cs typeface="Times New Roman" panose="02020603050405020304" pitchFamily="18" charset="0"/>
                <a:sym typeface="WP MathA" pitchFamily="2" charset="2"/>
              </a:rPr>
              <a:t>≠</a:t>
            </a:r>
            <a:r>
              <a:rPr lang="en-US" i="0">
                <a:solidFill>
                  <a:srgbClr val="800080"/>
                </a:solidFill>
                <a:latin typeface="Arial" panose="020B0604020202020204" pitchFamily="34" charset="0"/>
                <a:sym typeface="WP MathA" pitchFamily="2" charset="2"/>
              </a:rPr>
              <a:t> those values.</a:t>
            </a:r>
          </a:p>
          <a:p>
            <a:pPr eaLnBrk="1" hangingPunct="1">
              <a:spcBef>
                <a:spcPct val="50000"/>
              </a:spcBef>
              <a:buFontTx/>
              <a:buChar char="•"/>
            </a:pPr>
            <a:r>
              <a:rPr lang="en-US" i="0">
                <a:solidFill>
                  <a:srgbClr val="800080"/>
                </a:solidFill>
                <a:latin typeface="Arial" panose="020B0604020202020204" pitchFamily="34" charset="0"/>
                <a:sym typeface="WP MathA" pitchFamily="2" charset="2"/>
              </a:rPr>
              <a:t>  If there is a square root, the "stuff" under the square root cannot be negative so set the stuff </a:t>
            </a:r>
            <a:r>
              <a:rPr lang="en-US" sz="2800" b="1" i="0">
                <a:solidFill>
                  <a:srgbClr val="800080"/>
                </a:solidFill>
                <a:cs typeface="Times New Roman" panose="02020603050405020304" pitchFamily="18" charset="0"/>
                <a:sym typeface="WP MathA" pitchFamily="2" charset="2"/>
              </a:rPr>
              <a:t>≥ </a:t>
            </a:r>
            <a:r>
              <a:rPr lang="en-US" i="0">
                <a:solidFill>
                  <a:srgbClr val="800080"/>
                </a:solidFill>
                <a:latin typeface="Arial" panose="020B0604020202020204" pitchFamily="34" charset="0"/>
                <a:sym typeface="WP MathA" pitchFamily="2" charset="2"/>
              </a:rPr>
              <a:t>0 and solve.  Then answer would be:  </a:t>
            </a:r>
            <a:r>
              <a:rPr lang="en-US" b="1" i="0">
                <a:solidFill>
                  <a:srgbClr val="800080"/>
                </a:solidFill>
                <a:latin typeface="Arial" panose="020B0604020202020204" pitchFamily="34" charset="0"/>
                <a:sym typeface="WP MathA" pitchFamily="2" charset="2"/>
              </a:rPr>
              <a:t>All real numbers x such that </a:t>
            </a:r>
            <a:r>
              <a:rPr lang="en-US" b="1">
                <a:solidFill>
                  <a:srgbClr val="800080"/>
                </a:solidFill>
                <a:latin typeface="Arial" panose="020B0604020202020204" pitchFamily="34" charset="0"/>
                <a:sym typeface="WP MathA" pitchFamily="2" charset="2"/>
              </a:rPr>
              <a:t>x</a:t>
            </a:r>
            <a:r>
              <a:rPr lang="en-US" i="0">
                <a:solidFill>
                  <a:srgbClr val="800080"/>
                </a:solidFill>
                <a:latin typeface="Arial" panose="020B0604020202020204" pitchFamily="34" charset="0"/>
                <a:sym typeface="WP MathA" pitchFamily="2" charset="2"/>
              </a:rPr>
              <a:t> </a:t>
            </a:r>
            <a:r>
              <a:rPr lang="en-US" sz="2800" b="1" i="0">
                <a:solidFill>
                  <a:srgbClr val="800080"/>
                </a:solidFill>
                <a:cs typeface="Times New Roman" panose="02020603050405020304" pitchFamily="18" charset="0"/>
                <a:sym typeface="WP MathA" pitchFamily="2" charset="2"/>
              </a:rPr>
              <a:t>≠</a:t>
            </a:r>
            <a:r>
              <a:rPr lang="en-US" sz="2800" b="1" i="0">
                <a:solidFill>
                  <a:srgbClr val="800080"/>
                </a:solidFill>
                <a:latin typeface="Arial" panose="020B0604020202020204" pitchFamily="34" charset="0"/>
                <a:sym typeface="WP MathA" pitchFamily="2" charset="2"/>
              </a:rPr>
              <a:t> </a:t>
            </a:r>
            <a:r>
              <a:rPr lang="en-US" i="0">
                <a:solidFill>
                  <a:srgbClr val="800080"/>
                </a:solidFill>
                <a:latin typeface="Arial" panose="020B0604020202020204" pitchFamily="34" charset="0"/>
                <a:sym typeface="WP MathA" pitchFamily="2" charset="2"/>
              </a:rPr>
              <a:t>whatever you got when you solved.</a:t>
            </a:r>
            <a:endParaRPr lang="en-US" sz="2800" b="1" i="0">
              <a:solidFill>
                <a:srgbClr val="800080"/>
              </a:solidFill>
              <a:latin typeface="Arial" panose="020B0604020202020204" pitchFamily="34" charset="0"/>
              <a:sym typeface="WP MathA" pitchFamily="2" charset="2"/>
            </a:endParaRPr>
          </a:p>
        </p:txBody>
      </p:sp>
      <p:sp>
        <p:nvSpPr>
          <p:cNvPr id="17412" name="Text Box 4"/>
          <p:cNvSpPr txBox="1">
            <a:spLocks noChangeArrowheads="1"/>
          </p:cNvSpPr>
          <p:nvPr/>
        </p:nvSpPr>
        <p:spPr bwMode="auto">
          <a:xfrm>
            <a:off x="381000" y="5943600"/>
            <a:ext cx="83058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50000"/>
              </a:spcBef>
            </a:pPr>
            <a:r>
              <a:rPr lang="en-US">
                <a:solidFill>
                  <a:srgbClr val="FF0000"/>
                </a:solidFill>
              </a:rPr>
              <a:t>NOTE:  Of course your variable doesn't have to be x, can be whatever is in the problem.</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ctrTitle"/>
          </p:nvPr>
        </p:nvSpPr>
        <p:spPr>
          <a:xfrm>
            <a:off x="442913" y="2332038"/>
            <a:ext cx="8172450" cy="1744662"/>
          </a:xfrm>
        </p:spPr>
        <p:txBody>
          <a:bodyPr/>
          <a:lstStyle/>
          <a:p>
            <a:r>
              <a:rPr lang="en-US" sz="9600" b="1" i="1" smtClean="0">
                <a:solidFill>
                  <a:srgbClr val="006600"/>
                </a:solidFill>
                <a:latin typeface="Calligrapher" pitchFamily="2" charset="0"/>
              </a:rPr>
              <a:t>Thank You </a:t>
            </a:r>
          </a:p>
        </p:txBody>
      </p:sp>
      <p:sp>
        <p:nvSpPr>
          <p:cNvPr id="18435" name="Subtitle 2"/>
          <p:cNvSpPr>
            <a:spLocks noGrp="1"/>
          </p:cNvSpPr>
          <p:nvPr>
            <p:ph type="subTitle" idx="1"/>
          </p:nvPr>
        </p:nvSpPr>
        <p:spPr/>
        <p:txBody>
          <a:bodyPr/>
          <a:lstStyle/>
          <a:p>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xit" presetSubtype="10" fill="hold" grpId="0" nodeType="clickEffect">
                                  <p:stCondLst>
                                    <p:cond delay="0"/>
                                  </p:stCondLst>
                                  <p:childTnLst>
                                    <p:anim calcmode="lin" valueType="num">
                                      <p:cBhvr>
                                        <p:cTn id="6" dur="5000"/>
                                        <p:tgtEl>
                                          <p:spTgt spid="19458"/>
                                        </p:tgtEl>
                                        <p:attrNameLst>
                                          <p:attrName>ppt_h</p:attrName>
                                        </p:attrNameLst>
                                      </p:cBhvr>
                                      <p:tavLst>
                                        <p:tav tm="0">
                                          <p:val>
                                            <p:strVal val="ppt_h"/>
                                          </p:val>
                                        </p:tav>
                                        <p:tav tm="100000">
                                          <p:val>
                                            <p:strVal val="ppt_h"/>
                                          </p:val>
                                        </p:tav>
                                      </p:tavLst>
                                    </p:anim>
                                    <p:anim calcmode="lin" valueType="num">
                                      <p:cBhvr>
                                        <p:cTn id="7" dur="5000"/>
                                        <p:tgtEl>
                                          <p:spTgt spid="19458"/>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set>
                                      <p:cBhvr>
                                        <p:cTn id="8" dur="1" fill="hold">
                                          <p:stCondLst>
                                            <p:cond delay="4999"/>
                                          </p:stCondLst>
                                        </p:cTn>
                                        <p:tgtEl>
                                          <p:spTgt spid="1945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Lst>
  </p:timing>
</p:sld>
</file>

<file path=ppt/theme/theme1.xml><?xml version="1.0" encoding="utf-8"?>
<a:theme xmlns:a="http://schemas.openxmlformats.org/drawingml/2006/main" name="Default Design">
  <a:themeElements>
    <a:clrScheme name="Default 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99"/>
      </a:hlink>
      <a:folHlink>
        <a:srgbClr val="B2B2B2"/>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1"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1"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99"/>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388</TotalTime>
  <Words>1441</Words>
  <Application>Microsoft Office PowerPoint</Application>
  <PresentationFormat>On-screen Show (4:3)</PresentationFormat>
  <Paragraphs>152</Paragraphs>
  <Slides>17</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7" baseType="lpstr">
      <vt:lpstr>Times New Roman</vt:lpstr>
      <vt:lpstr>Arial</vt:lpstr>
      <vt:lpstr>Century Schoolbook</vt:lpstr>
      <vt:lpstr>Calibri</vt:lpstr>
      <vt:lpstr>Harlow Solid Italic</vt:lpstr>
      <vt:lpstr>Arial Black</vt:lpstr>
      <vt:lpstr>WP MathA</vt:lpstr>
      <vt:lpstr>Calligrapher</vt:lpstr>
      <vt:lpstr>Default Design</vt:lpstr>
      <vt:lpstr>Microsoft Equation 3.0</vt:lpstr>
      <vt:lpstr> Government College, Ropar Dept of H.E.I.S. (Mathematics)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vt:lpstr>
    </vt:vector>
  </TitlesOfParts>
  <Company>SLCC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Shawna Haider</dc:creator>
  <cp:lastModifiedBy>dalminder singh</cp:lastModifiedBy>
  <cp:revision>53</cp:revision>
  <dcterms:created xsi:type="dcterms:W3CDTF">2001-09-02T00:17:41Z</dcterms:created>
  <dcterms:modified xsi:type="dcterms:W3CDTF">2015-12-17T05:00:37Z</dcterms:modified>
</cp:coreProperties>
</file>